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9"/>
  </p:notesMasterIdLst>
  <p:sldIdLst>
    <p:sldId id="318" r:id="rId2"/>
    <p:sldId id="312" r:id="rId3"/>
    <p:sldId id="314" r:id="rId4"/>
    <p:sldId id="316" r:id="rId5"/>
    <p:sldId id="315" r:id="rId6"/>
    <p:sldId id="317" r:id="rId7"/>
    <p:sldId id="313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rdo" panose="02020600000000000000" pitchFamily="18" charset="-79"/>
      <p:regular r:id="rId14"/>
      <p:bold r:id="rId15"/>
      <p:italic r:id="rId16"/>
    </p:embeddedFont>
    <p:embeddedFont>
      <p:font typeface="Josefin Sans" pitchFamily="2" charset="77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F9FA533-EAE6-4C66-8AFD-DE0331F0EB4D}">
  <a:tblStyle styleId="{8F9FA533-EAE6-4C66-8AFD-DE0331F0EB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582"/>
  </p:normalViewPr>
  <p:slideViewPr>
    <p:cSldViewPr snapToGrid="0">
      <p:cViewPr>
        <p:scale>
          <a:sx n="207" d="100"/>
          <a:sy n="207" d="100"/>
        </p:scale>
        <p:origin x="14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0c4e3018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0c4e3018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07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602e5875_0_2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602e5875_0_2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066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602e5875_0_2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602e5875_0_2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775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602e5875_0_2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602e5875_0_2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87488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602e5875_0_2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602e5875_0_2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990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110602e5875_0_27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110602e5875_0_27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970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110602e5875_0_27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110602e5875_0_27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601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25" y="1169674"/>
            <a:ext cx="4608600" cy="21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Font typeface="Josefin Sans"/>
              <a:buNone/>
              <a:defRPr sz="63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3483875"/>
            <a:ext cx="4608600" cy="4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rdo"/>
              <a:buNone/>
              <a:defRPr sz="1750">
                <a:latin typeface="Cardo"/>
                <a:ea typeface="Cardo"/>
                <a:cs typeface="Cardo"/>
                <a:sym typeface="Card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713225" y="475500"/>
            <a:ext cx="77175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3_1_1_2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>
            <a:spLocks noGrp="1"/>
          </p:cNvSpPr>
          <p:nvPr>
            <p:ph type="title"/>
          </p:nvPr>
        </p:nvSpPr>
        <p:spPr>
          <a:xfrm>
            <a:off x="5814575" y="381300"/>
            <a:ext cx="2616000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ubTitle" idx="1"/>
          </p:nvPr>
        </p:nvSpPr>
        <p:spPr>
          <a:xfrm>
            <a:off x="5296625" y="2652950"/>
            <a:ext cx="3133800" cy="152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224675" y="1704325"/>
            <a:ext cx="3571874" cy="3555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2" name="Google Shape;192;p36"/>
          <p:cNvGrpSpPr/>
          <p:nvPr/>
        </p:nvGrpSpPr>
        <p:grpSpPr>
          <a:xfrm rot="10800000">
            <a:off x="-1235208" y="219091"/>
            <a:ext cx="3571874" cy="3605474"/>
            <a:chOff x="7224675" y="-1465300"/>
            <a:chExt cx="3571874" cy="3605474"/>
          </a:xfrm>
        </p:grpSpPr>
        <p:pic>
          <p:nvPicPr>
            <p:cNvPr id="193" name="Google Shape;193;p36"/>
            <p:cNvPicPr preferRelativeResize="0"/>
            <p:nvPr/>
          </p:nvPicPr>
          <p:blipFill rotWithShape="1">
            <a:blip r:embed="rId2">
              <a:alphaModFix/>
            </a:blip>
            <a:srcRect l="-30550" t="-21349" r="30550" b="21350"/>
            <a:stretch/>
          </p:blipFill>
          <p:spPr>
            <a:xfrm>
              <a:off x="7224675" y="-14653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3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42416" y="261250"/>
              <a:ext cx="1000659" cy="510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982553" y="972824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87441" y="936059"/>
              <a:ext cx="875027" cy="8921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oogle Shape;198;p37"/>
          <p:cNvGrpSpPr/>
          <p:nvPr/>
        </p:nvGrpSpPr>
        <p:grpSpPr>
          <a:xfrm>
            <a:off x="-2235200" y="-616700"/>
            <a:ext cx="3571881" cy="3555501"/>
            <a:chOff x="-2235200" y="-616700"/>
            <a:chExt cx="3571881" cy="3555501"/>
          </a:xfrm>
        </p:grpSpPr>
        <p:pic>
          <p:nvPicPr>
            <p:cNvPr id="199" name="Google Shape;199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238484" y="376937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0" name="Google Shape;200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2235200" y="-6167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1" name="Google Shape;201;p3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7300" y="202150"/>
              <a:ext cx="839381" cy="8037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2" name="Google Shape;202;p37"/>
          <p:cNvGrpSpPr/>
          <p:nvPr/>
        </p:nvGrpSpPr>
        <p:grpSpPr>
          <a:xfrm>
            <a:off x="8184066" y="2360800"/>
            <a:ext cx="3730958" cy="3555501"/>
            <a:chOff x="8184066" y="2360800"/>
            <a:chExt cx="3730958" cy="3555501"/>
          </a:xfrm>
        </p:grpSpPr>
        <p:pic>
          <p:nvPicPr>
            <p:cNvPr id="203" name="Google Shape;203;p3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343150" y="2360800"/>
              <a:ext cx="3571874" cy="35555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37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8184066" y="4024912"/>
              <a:ext cx="1344325" cy="1167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" name="Google Shape;205;p3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475650" y="3686975"/>
              <a:ext cx="588600" cy="6186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888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Josefin Sans"/>
              <a:buNone/>
              <a:defRPr sz="36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352600"/>
            <a:ext cx="77175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●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○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ardo"/>
              <a:buChar char="■"/>
              <a:defRPr sz="1600">
                <a:solidFill>
                  <a:schemeClr val="lt2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70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image" Target="../media/image9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1"/>
          <p:cNvSpPr txBox="1">
            <a:spLocks noGrp="1"/>
          </p:cNvSpPr>
          <p:nvPr>
            <p:ph type="ctrTitle"/>
          </p:nvPr>
        </p:nvSpPr>
        <p:spPr>
          <a:xfrm>
            <a:off x="635148" y="1146349"/>
            <a:ext cx="4608600" cy="15473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1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Crypto Social</a:t>
            </a:r>
            <a:br>
              <a:rPr lang="en" sz="61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61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Network</a:t>
            </a:r>
            <a:endParaRPr sz="5600" dirty="0">
              <a:solidFill>
                <a:schemeClr val="dk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9" name="Google Shape;219;p41"/>
          <p:cNvSpPr txBox="1">
            <a:spLocks noGrp="1"/>
          </p:cNvSpPr>
          <p:nvPr>
            <p:ph type="subTitle" idx="1"/>
          </p:nvPr>
        </p:nvSpPr>
        <p:spPr>
          <a:xfrm>
            <a:off x="713226" y="3457959"/>
            <a:ext cx="4608600" cy="1278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Owner: Vladyslav Isariev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Lecturer: Iryna </a:t>
            </a:r>
            <a:r>
              <a:rPr lang="en" dirty="0" err="1"/>
              <a:t>Hurklis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University: SUITT</a:t>
            </a:r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3750" y="1682925"/>
            <a:ext cx="1797024" cy="1872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0450" y="1200150"/>
            <a:ext cx="2685800" cy="2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685820">
            <a:off x="5303678" y="1848169"/>
            <a:ext cx="2328833" cy="1690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BA11C9A-E97F-998A-FEEC-DD016CC510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80001" y="428945"/>
            <a:ext cx="2850773" cy="447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FCF4DA-5E6A-0B55-40A5-989A6A4182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001" y="4187159"/>
            <a:ext cx="1325887" cy="49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3E51B-11AD-A442-2464-F12ACE4E9935}"/>
              </a:ext>
            </a:extLst>
          </p:cNvPr>
          <p:cNvGrpSpPr/>
          <p:nvPr/>
        </p:nvGrpSpPr>
        <p:grpSpPr>
          <a:xfrm>
            <a:off x="841902" y="566572"/>
            <a:ext cx="3258190" cy="2014541"/>
            <a:chOff x="489930" y="1195119"/>
            <a:chExt cx="4130956" cy="2643549"/>
          </a:xfrm>
        </p:grpSpPr>
        <p:grpSp>
          <p:nvGrpSpPr>
            <p:cNvPr id="26" name="Google Shape;528;p58">
              <a:extLst>
                <a:ext uri="{FF2B5EF4-FFF2-40B4-BE49-F238E27FC236}">
                  <a16:creationId xmlns:a16="http://schemas.microsoft.com/office/drawing/2014/main" id="{F37D5CE5-D78E-DB63-9192-6FB2DC41A376}"/>
                </a:ext>
              </a:extLst>
            </p:cNvPr>
            <p:cNvGrpSpPr/>
            <p:nvPr/>
          </p:nvGrpSpPr>
          <p:grpSpPr>
            <a:xfrm rot="16200000">
              <a:off x="1233633" y="451416"/>
              <a:ext cx="2643549" cy="4130956"/>
              <a:chOff x="-734425" y="725975"/>
              <a:chExt cx="2684700" cy="3691500"/>
            </a:xfrm>
          </p:grpSpPr>
          <p:sp>
            <p:nvSpPr>
              <p:cNvPr id="28" name="Google Shape;529;p58">
                <a:extLst>
                  <a:ext uri="{FF2B5EF4-FFF2-40B4-BE49-F238E27FC236}">
                    <a16:creationId xmlns:a16="http://schemas.microsoft.com/office/drawing/2014/main" id="{8519605C-A0D8-2CC1-DE57-4199C94CD774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530;p58">
                <a:extLst>
                  <a:ext uri="{FF2B5EF4-FFF2-40B4-BE49-F238E27FC236}">
                    <a16:creationId xmlns:a16="http://schemas.microsoft.com/office/drawing/2014/main" id="{49CAED6C-87B3-11EF-9B20-EBF168C12AA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1;p58">
                <a:extLst>
                  <a:ext uri="{FF2B5EF4-FFF2-40B4-BE49-F238E27FC236}">
                    <a16:creationId xmlns:a16="http://schemas.microsoft.com/office/drawing/2014/main" id="{DB8E8D91-E184-C52E-6AEF-4B6886B5A2A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2;p58">
                <a:extLst>
                  <a:ext uri="{FF2B5EF4-FFF2-40B4-BE49-F238E27FC236}">
                    <a16:creationId xmlns:a16="http://schemas.microsoft.com/office/drawing/2014/main" id="{D658D1E9-63EA-E555-D9E3-86FDAC6D4D5A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62EBEE2-A7B9-3B96-AA78-33EE1703D2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077" y="1402096"/>
              <a:ext cx="3643989" cy="2219290"/>
            </a:xfrm>
            <a:prstGeom prst="rect">
              <a:avLst/>
            </a:prstGeom>
          </p:spPr>
        </p:pic>
      </p:grpSp>
      <p:pic>
        <p:nvPicPr>
          <p:cNvPr id="540" name="Google Shape;54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481" y="3767572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5931" y="1772021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3544" y="-1917518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94514">
            <a:off x="-483869" y="390184"/>
            <a:ext cx="2433318" cy="185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5157934" y="381017"/>
            <a:ext cx="2835377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Accounts Tab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1"/>
          </p:nvPr>
        </p:nvSpPr>
        <p:spPr>
          <a:xfrm>
            <a:off x="5128134" y="1868592"/>
            <a:ext cx="3498630" cy="296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Connect multiple accounts from </a:t>
            </a:r>
            <a:r>
              <a:rPr lang="en-GB" sz="1400" b="1" dirty="0" err="1"/>
              <a:t>Binance</a:t>
            </a:r>
            <a:r>
              <a:rPr lang="en-GB" sz="1400" b="1" dirty="0"/>
              <a:t>, </a:t>
            </a:r>
            <a:r>
              <a:rPr lang="en-GB" sz="1400" b="1" dirty="0" err="1"/>
              <a:t>ByBit</a:t>
            </a:r>
            <a:r>
              <a:rPr lang="en-GB" sz="1400" b="1" dirty="0"/>
              <a:t>, </a:t>
            </a:r>
            <a:r>
              <a:rPr lang="en-GB" sz="1400" b="1" dirty="0" err="1"/>
              <a:t>Bitget</a:t>
            </a:r>
            <a:r>
              <a:rPr lang="en-GB" sz="1400" b="1" dirty="0"/>
              <a:t>, and MEXC</a:t>
            </a:r>
            <a:r>
              <a:rPr lang="en-GB" sz="1400" dirty="0"/>
              <a:t>.</a:t>
            </a:r>
            <a:endParaRPr lang="ru-RU" sz="1400" dirty="0"/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Establish </a:t>
            </a:r>
            <a:r>
              <a:rPr lang="en-GB" sz="1400" b="1" dirty="0"/>
              <a:t>real-time updates</a:t>
            </a:r>
            <a:r>
              <a:rPr lang="en-GB" sz="1400" dirty="0"/>
              <a:t> through WebSocket connections.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Use </a:t>
            </a:r>
            <a:r>
              <a:rPr lang="en-GB" sz="1400" b="1" dirty="0"/>
              <a:t>Amazon SQS</a:t>
            </a:r>
            <a:r>
              <a:rPr lang="en-GB" sz="1400" dirty="0"/>
              <a:t> for task distribution across microservices.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Ensure security with </a:t>
            </a:r>
            <a:r>
              <a:rPr lang="en-GB" sz="1400" b="1" dirty="0"/>
              <a:t>AES encryption</a:t>
            </a:r>
            <a:r>
              <a:rPr lang="en-GB" sz="1400" dirty="0"/>
              <a:t> for storing API keys.</a:t>
            </a:r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770" y="-196147"/>
            <a:ext cx="61699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174" y="1590816"/>
            <a:ext cx="875027" cy="892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BEAC0371-EBE2-86B0-EECB-787B2CB37619}"/>
              </a:ext>
            </a:extLst>
          </p:cNvPr>
          <p:cNvGrpSpPr/>
          <p:nvPr/>
        </p:nvGrpSpPr>
        <p:grpSpPr>
          <a:xfrm>
            <a:off x="470496" y="2433440"/>
            <a:ext cx="3156846" cy="1809941"/>
            <a:chOff x="289099" y="2879624"/>
            <a:chExt cx="3156846" cy="1809941"/>
          </a:xfrm>
        </p:grpSpPr>
        <p:grpSp>
          <p:nvGrpSpPr>
            <p:cNvPr id="7" name="Google Shape;528;p58">
              <a:extLst>
                <a:ext uri="{FF2B5EF4-FFF2-40B4-BE49-F238E27FC236}">
                  <a16:creationId xmlns:a16="http://schemas.microsoft.com/office/drawing/2014/main" id="{EA140861-B297-7CA5-C208-86AF8260328D}"/>
                </a:ext>
              </a:extLst>
            </p:cNvPr>
            <p:cNvGrpSpPr/>
            <p:nvPr/>
          </p:nvGrpSpPr>
          <p:grpSpPr>
            <a:xfrm rot="16200000">
              <a:off x="962551" y="2206172"/>
              <a:ext cx="1809941" cy="3156846"/>
              <a:chOff x="-734425" y="725975"/>
              <a:chExt cx="2684700" cy="3691500"/>
            </a:xfrm>
          </p:grpSpPr>
          <p:sp>
            <p:nvSpPr>
              <p:cNvPr id="16" name="Google Shape;529;p58">
                <a:extLst>
                  <a:ext uri="{FF2B5EF4-FFF2-40B4-BE49-F238E27FC236}">
                    <a16:creationId xmlns:a16="http://schemas.microsoft.com/office/drawing/2014/main" id="{FCB4134C-6F38-982F-C668-109476B38BF1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dirty="0"/>
              </a:p>
            </p:txBody>
          </p:sp>
          <p:sp>
            <p:nvSpPr>
              <p:cNvPr id="17" name="Google Shape;530;p58">
                <a:extLst>
                  <a:ext uri="{FF2B5EF4-FFF2-40B4-BE49-F238E27FC236}">
                    <a16:creationId xmlns:a16="http://schemas.microsoft.com/office/drawing/2014/main" id="{50AC94E9-FBE0-6CF8-7F32-97535B8D7AC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531;p58">
                <a:extLst>
                  <a:ext uri="{FF2B5EF4-FFF2-40B4-BE49-F238E27FC236}">
                    <a16:creationId xmlns:a16="http://schemas.microsoft.com/office/drawing/2014/main" id="{10721F29-70AB-A101-2762-A584ABB33C32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532;p58">
                <a:extLst>
                  <a:ext uri="{FF2B5EF4-FFF2-40B4-BE49-F238E27FC236}">
                    <a16:creationId xmlns:a16="http://schemas.microsoft.com/office/drawing/2014/main" id="{992F84C8-BC8B-FC0D-D43C-03318A61B0E3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48AC2F-3D31-FB82-DD06-FD27F80F1E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6993" y="3030857"/>
              <a:ext cx="2784368" cy="15171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0853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D5B8830-897A-2E73-A6B3-F280B986334D}"/>
              </a:ext>
            </a:extLst>
          </p:cNvPr>
          <p:cNvGrpSpPr/>
          <p:nvPr/>
        </p:nvGrpSpPr>
        <p:grpSpPr>
          <a:xfrm>
            <a:off x="841902" y="566572"/>
            <a:ext cx="3258190" cy="2098568"/>
            <a:chOff x="841902" y="566572"/>
            <a:chExt cx="3258190" cy="2098568"/>
          </a:xfrm>
        </p:grpSpPr>
        <p:grpSp>
          <p:nvGrpSpPr>
            <p:cNvPr id="26" name="Google Shape;528;p58">
              <a:extLst>
                <a:ext uri="{FF2B5EF4-FFF2-40B4-BE49-F238E27FC236}">
                  <a16:creationId xmlns:a16="http://schemas.microsoft.com/office/drawing/2014/main" id="{F37D5CE5-D78E-DB63-9192-6FB2DC41A376}"/>
                </a:ext>
              </a:extLst>
            </p:cNvPr>
            <p:cNvGrpSpPr/>
            <p:nvPr/>
          </p:nvGrpSpPr>
          <p:grpSpPr>
            <a:xfrm rot="16200000">
              <a:off x="1421713" y="-13239"/>
              <a:ext cx="2098568" cy="3258190"/>
              <a:chOff x="-734425" y="725975"/>
              <a:chExt cx="2684700" cy="3691500"/>
            </a:xfrm>
          </p:grpSpPr>
          <p:sp>
            <p:nvSpPr>
              <p:cNvPr id="28" name="Google Shape;529;p58">
                <a:extLst>
                  <a:ext uri="{FF2B5EF4-FFF2-40B4-BE49-F238E27FC236}">
                    <a16:creationId xmlns:a16="http://schemas.microsoft.com/office/drawing/2014/main" id="{8519605C-A0D8-2CC1-DE57-4199C94CD774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530;p58">
                <a:extLst>
                  <a:ext uri="{FF2B5EF4-FFF2-40B4-BE49-F238E27FC236}">
                    <a16:creationId xmlns:a16="http://schemas.microsoft.com/office/drawing/2014/main" id="{49CAED6C-87B3-11EF-9B20-EBF168C12AA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1;p58">
                <a:extLst>
                  <a:ext uri="{FF2B5EF4-FFF2-40B4-BE49-F238E27FC236}">
                    <a16:creationId xmlns:a16="http://schemas.microsoft.com/office/drawing/2014/main" id="{DB8E8D91-E184-C52E-6AEF-4B6886B5A2A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2;p58">
                <a:extLst>
                  <a:ext uri="{FF2B5EF4-FFF2-40B4-BE49-F238E27FC236}">
                    <a16:creationId xmlns:a16="http://schemas.microsoft.com/office/drawing/2014/main" id="{D658D1E9-63EA-E555-D9E3-86FDAC6D4D5A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073ABB5-19A5-9A6F-E9C3-E784F1493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1425" y="721901"/>
              <a:ext cx="2875240" cy="1783048"/>
            </a:xfrm>
            <a:prstGeom prst="rect">
              <a:avLst/>
            </a:prstGeom>
          </p:spPr>
        </p:pic>
      </p:grpSp>
      <p:pic>
        <p:nvPicPr>
          <p:cNvPr id="540" name="Google Shape;54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481" y="3767572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5931" y="1772021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3544" y="-1917518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94514">
            <a:off x="-483869" y="390184"/>
            <a:ext cx="2433318" cy="185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5157934" y="381017"/>
            <a:ext cx="2835377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Home Tab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1"/>
          </p:nvPr>
        </p:nvSpPr>
        <p:spPr>
          <a:xfrm>
            <a:off x="5128134" y="1868592"/>
            <a:ext cx="3498630" cy="296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Unique </a:t>
            </a:r>
            <a:r>
              <a:rPr lang="en-GB" sz="1400" b="1" dirty="0"/>
              <a:t>balances feature</a:t>
            </a:r>
            <a:r>
              <a:rPr lang="en-GB" sz="1400" dirty="0"/>
              <a:t> with real-time sync from multiple exchanges.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b="1" dirty="0"/>
              <a:t>Streaks tracker</a:t>
            </a:r>
            <a:r>
              <a:rPr lang="en-GB" sz="1400" dirty="0"/>
              <a:t>: current, winning, and losing streaks calculated automatically.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Updates through </a:t>
            </a:r>
            <a:r>
              <a:rPr lang="en-GB" sz="1400" b="1" dirty="0"/>
              <a:t>WebSocket connections</a:t>
            </a:r>
            <a:r>
              <a:rPr lang="en-GB" sz="1400" dirty="0"/>
              <a:t> for real-time data.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Database synchronization ensures always up-to-date information.</a:t>
            </a:r>
            <a:endParaRPr lang="en-GB" sz="1200" dirty="0"/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770" y="-196147"/>
            <a:ext cx="61699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174" y="1590816"/>
            <a:ext cx="875027" cy="892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528;p58">
            <a:extLst>
              <a:ext uri="{FF2B5EF4-FFF2-40B4-BE49-F238E27FC236}">
                <a16:creationId xmlns:a16="http://schemas.microsoft.com/office/drawing/2014/main" id="{EA140861-B297-7CA5-C208-86AF8260328D}"/>
              </a:ext>
            </a:extLst>
          </p:cNvPr>
          <p:cNvGrpSpPr/>
          <p:nvPr/>
        </p:nvGrpSpPr>
        <p:grpSpPr>
          <a:xfrm rot="16200000">
            <a:off x="1009169" y="1872481"/>
            <a:ext cx="2033135" cy="3110481"/>
            <a:chOff x="-734425" y="725975"/>
            <a:chExt cx="2684700" cy="3691500"/>
          </a:xfrm>
        </p:grpSpPr>
        <p:sp>
          <p:nvSpPr>
            <p:cNvPr id="16" name="Google Shape;529;p58">
              <a:extLst>
                <a:ext uri="{FF2B5EF4-FFF2-40B4-BE49-F238E27FC236}">
                  <a16:creationId xmlns:a16="http://schemas.microsoft.com/office/drawing/2014/main" id="{FCB4134C-6F38-982F-C668-109476B38BF1}"/>
                </a:ext>
              </a:extLst>
            </p:cNvPr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/>
            </a:p>
          </p:txBody>
        </p:sp>
        <p:sp>
          <p:nvSpPr>
            <p:cNvPr id="17" name="Google Shape;530;p58">
              <a:extLst>
                <a:ext uri="{FF2B5EF4-FFF2-40B4-BE49-F238E27FC236}">
                  <a16:creationId xmlns:a16="http://schemas.microsoft.com/office/drawing/2014/main" id="{50AC94E9-FBE0-6CF8-7F32-97535B8D7AC3}"/>
                </a:ext>
              </a:extLst>
            </p:cNvPr>
            <p:cNvSpPr/>
            <p:nvPr/>
          </p:nvSpPr>
          <p:spPr>
            <a:xfrm>
              <a:off x="515525" y="4253150"/>
              <a:ext cx="184800" cy="10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31;p58">
              <a:extLst>
                <a:ext uri="{FF2B5EF4-FFF2-40B4-BE49-F238E27FC236}">
                  <a16:creationId xmlns:a16="http://schemas.microsoft.com/office/drawing/2014/main" id="{10721F29-70AB-A101-2762-A584ABB33C32}"/>
                </a:ext>
              </a:extLst>
            </p:cNvPr>
            <p:cNvSpPr/>
            <p:nvPr/>
          </p:nvSpPr>
          <p:spPr>
            <a:xfrm>
              <a:off x="577175" y="801325"/>
              <a:ext cx="61500" cy="615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32;p58">
              <a:extLst>
                <a:ext uri="{FF2B5EF4-FFF2-40B4-BE49-F238E27FC236}">
                  <a16:creationId xmlns:a16="http://schemas.microsoft.com/office/drawing/2014/main" id="{992F84C8-BC8B-FC0D-D43C-03318A61B0E3}"/>
                </a:ext>
              </a:extLst>
            </p:cNvPr>
            <p:cNvSpPr/>
            <p:nvPr/>
          </p:nvSpPr>
          <p:spPr>
            <a:xfrm>
              <a:off x="-537625" y="945150"/>
              <a:ext cx="2291100" cy="3270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44CB8EF-C5AE-84F0-A645-6FD631FB8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9248" y="2572918"/>
            <a:ext cx="2741333" cy="17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6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5E73226-3D16-6C24-F2A9-D3BE10445A03}"/>
              </a:ext>
            </a:extLst>
          </p:cNvPr>
          <p:cNvGrpSpPr/>
          <p:nvPr/>
        </p:nvGrpSpPr>
        <p:grpSpPr>
          <a:xfrm>
            <a:off x="370287" y="2888517"/>
            <a:ext cx="2821288" cy="1846486"/>
            <a:chOff x="277816" y="2818602"/>
            <a:chExt cx="2579468" cy="1642675"/>
          </a:xfrm>
        </p:grpSpPr>
        <p:grpSp>
          <p:nvGrpSpPr>
            <p:cNvPr id="24" name="Google Shape;528;p58">
              <a:extLst>
                <a:ext uri="{FF2B5EF4-FFF2-40B4-BE49-F238E27FC236}">
                  <a16:creationId xmlns:a16="http://schemas.microsoft.com/office/drawing/2014/main" id="{CA472D1C-94AB-55DA-3B3E-9104E56FF466}"/>
                </a:ext>
              </a:extLst>
            </p:cNvPr>
            <p:cNvGrpSpPr/>
            <p:nvPr/>
          </p:nvGrpSpPr>
          <p:grpSpPr>
            <a:xfrm rot="16200000">
              <a:off x="746212" y="2350206"/>
              <a:ext cx="1642675" cy="2579468"/>
              <a:chOff x="-734425" y="725975"/>
              <a:chExt cx="2684700" cy="3691500"/>
            </a:xfrm>
          </p:grpSpPr>
          <p:sp>
            <p:nvSpPr>
              <p:cNvPr id="27" name="Google Shape;529;p58">
                <a:extLst>
                  <a:ext uri="{FF2B5EF4-FFF2-40B4-BE49-F238E27FC236}">
                    <a16:creationId xmlns:a16="http://schemas.microsoft.com/office/drawing/2014/main" id="{E9205D47-3AB0-3C62-C3F5-D1B33F5451AF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2" name="Google Shape;530;p58">
                <a:extLst>
                  <a:ext uri="{FF2B5EF4-FFF2-40B4-BE49-F238E27FC236}">
                    <a16:creationId xmlns:a16="http://schemas.microsoft.com/office/drawing/2014/main" id="{21339316-4000-FDE9-D6F1-C8407F81E14B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531;p58">
                <a:extLst>
                  <a:ext uri="{FF2B5EF4-FFF2-40B4-BE49-F238E27FC236}">
                    <a16:creationId xmlns:a16="http://schemas.microsoft.com/office/drawing/2014/main" id="{85C29D3B-E020-A7EB-D0D1-8E2A85237CC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532;p58">
                <a:extLst>
                  <a:ext uri="{FF2B5EF4-FFF2-40B4-BE49-F238E27FC236}">
                    <a16:creationId xmlns:a16="http://schemas.microsoft.com/office/drawing/2014/main" id="{EF8017E5-C90F-E664-6FB1-B5AA5EFA357F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3F20AE9-D617-EB13-E796-ED572C78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783" y="2943892"/>
              <a:ext cx="2271308" cy="1381713"/>
            </a:xfrm>
            <a:prstGeom prst="rect">
              <a:avLst/>
            </a:prstGeom>
          </p:spPr>
        </p:pic>
      </p:grpSp>
      <p:pic>
        <p:nvPicPr>
          <p:cNvPr id="540" name="Google Shape;540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9481" y="3767572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25931" y="1772021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53544" y="-1917518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94514">
            <a:off x="-483869" y="390184"/>
            <a:ext cx="2433318" cy="185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5157934" y="381017"/>
            <a:ext cx="2835377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Positions &amp; Labels Tab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1"/>
          </p:nvPr>
        </p:nvSpPr>
        <p:spPr>
          <a:xfrm>
            <a:off x="5128134" y="1868592"/>
            <a:ext cx="3498630" cy="296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Assign </a:t>
            </a:r>
            <a:r>
              <a:rPr lang="en-GB" sz="1400" b="1" dirty="0"/>
              <a:t>labels</a:t>
            </a:r>
            <a:r>
              <a:rPr lang="en-GB" sz="1400" dirty="0"/>
              <a:t> to organize and </a:t>
            </a:r>
            <a:r>
              <a:rPr lang="en-GB" sz="1400" dirty="0" err="1"/>
              <a:t>analyze</a:t>
            </a:r>
            <a:r>
              <a:rPr lang="en-GB" sz="1400" dirty="0"/>
              <a:t> trades (e.g., scalping, swing).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Automatic label recalculation upon position closure via WebSocket events.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b="1" dirty="0"/>
              <a:t>Quartz Scheduler</a:t>
            </a:r>
            <a:r>
              <a:rPr lang="en-GB" sz="1400" dirty="0"/>
              <a:t> prevents duplicate task execution.</a:t>
            </a:r>
          </a:p>
          <a:p>
            <a:pPr marL="342900" indent="-342900" algn="l"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Flexible and personalized analysis for better strategy insights.</a:t>
            </a:r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91770" y="-196147"/>
            <a:ext cx="61699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10174" y="1590816"/>
            <a:ext cx="875027" cy="892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F4544A8-D548-933A-755A-75402204FE51}"/>
              </a:ext>
            </a:extLst>
          </p:cNvPr>
          <p:cNvGrpSpPr/>
          <p:nvPr/>
        </p:nvGrpSpPr>
        <p:grpSpPr>
          <a:xfrm>
            <a:off x="868908" y="591402"/>
            <a:ext cx="2579468" cy="1655849"/>
            <a:chOff x="868908" y="591402"/>
            <a:chExt cx="2579468" cy="1655849"/>
          </a:xfrm>
        </p:grpSpPr>
        <p:grpSp>
          <p:nvGrpSpPr>
            <p:cNvPr id="26" name="Google Shape;528;p58">
              <a:extLst>
                <a:ext uri="{FF2B5EF4-FFF2-40B4-BE49-F238E27FC236}">
                  <a16:creationId xmlns:a16="http://schemas.microsoft.com/office/drawing/2014/main" id="{F37D5CE5-D78E-DB63-9192-6FB2DC41A376}"/>
                </a:ext>
              </a:extLst>
            </p:cNvPr>
            <p:cNvGrpSpPr/>
            <p:nvPr/>
          </p:nvGrpSpPr>
          <p:grpSpPr>
            <a:xfrm rot="16200000">
              <a:off x="1330717" y="129593"/>
              <a:ext cx="1655849" cy="2579468"/>
              <a:chOff x="-734425" y="725975"/>
              <a:chExt cx="2684700" cy="3691500"/>
            </a:xfrm>
          </p:grpSpPr>
          <p:sp>
            <p:nvSpPr>
              <p:cNvPr id="29" name="Google Shape;530;p58">
                <a:extLst>
                  <a:ext uri="{FF2B5EF4-FFF2-40B4-BE49-F238E27FC236}">
                    <a16:creationId xmlns:a16="http://schemas.microsoft.com/office/drawing/2014/main" id="{49CAED6C-87B3-11EF-9B20-EBF168C12AA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1;p58">
                <a:extLst>
                  <a:ext uri="{FF2B5EF4-FFF2-40B4-BE49-F238E27FC236}">
                    <a16:creationId xmlns:a16="http://schemas.microsoft.com/office/drawing/2014/main" id="{DB8E8D91-E184-C52E-6AEF-4B6886B5A2A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2;p58">
                <a:extLst>
                  <a:ext uri="{FF2B5EF4-FFF2-40B4-BE49-F238E27FC236}">
                    <a16:creationId xmlns:a16="http://schemas.microsoft.com/office/drawing/2014/main" id="{D658D1E9-63EA-E555-D9E3-86FDAC6D4D5A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529;p58">
                <a:extLst>
                  <a:ext uri="{FF2B5EF4-FFF2-40B4-BE49-F238E27FC236}">
                    <a16:creationId xmlns:a16="http://schemas.microsoft.com/office/drawing/2014/main" id="{8519605C-A0D8-2CC1-DE57-4199C94CD774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AAF82B9-893E-1543-57CC-5A03FD801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36514" y="728000"/>
              <a:ext cx="2263672" cy="137706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5AC363D-1C80-354E-ACC9-5C75CC44F6C8}"/>
              </a:ext>
            </a:extLst>
          </p:cNvPr>
          <p:cNvGrpSpPr/>
          <p:nvPr/>
        </p:nvGrpSpPr>
        <p:grpSpPr>
          <a:xfrm>
            <a:off x="1792489" y="1806907"/>
            <a:ext cx="2579468" cy="1642675"/>
            <a:chOff x="1792489" y="1806907"/>
            <a:chExt cx="2579468" cy="1642675"/>
          </a:xfrm>
        </p:grpSpPr>
        <p:grpSp>
          <p:nvGrpSpPr>
            <p:cNvPr id="10" name="Google Shape;528;p58">
              <a:extLst>
                <a:ext uri="{FF2B5EF4-FFF2-40B4-BE49-F238E27FC236}">
                  <a16:creationId xmlns:a16="http://schemas.microsoft.com/office/drawing/2014/main" id="{E572E645-4DF2-72D8-7E0D-BEAACCBD921A}"/>
                </a:ext>
              </a:extLst>
            </p:cNvPr>
            <p:cNvGrpSpPr/>
            <p:nvPr/>
          </p:nvGrpSpPr>
          <p:grpSpPr>
            <a:xfrm rot="16200000">
              <a:off x="2260885" y="1338511"/>
              <a:ext cx="1642675" cy="2579468"/>
              <a:chOff x="-734425" y="725975"/>
              <a:chExt cx="2684700" cy="3691500"/>
            </a:xfrm>
          </p:grpSpPr>
          <p:sp>
            <p:nvSpPr>
              <p:cNvPr id="12" name="Google Shape;529;p58">
                <a:extLst>
                  <a:ext uri="{FF2B5EF4-FFF2-40B4-BE49-F238E27FC236}">
                    <a16:creationId xmlns:a16="http://schemas.microsoft.com/office/drawing/2014/main" id="{6708136B-9375-0473-F801-9314399393A4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" name="Google Shape;530;p58">
                <a:extLst>
                  <a:ext uri="{FF2B5EF4-FFF2-40B4-BE49-F238E27FC236}">
                    <a16:creationId xmlns:a16="http://schemas.microsoft.com/office/drawing/2014/main" id="{8CDA3BE5-5D40-69AE-C12B-70010EF122A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531;p58">
                <a:extLst>
                  <a:ext uri="{FF2B5EF4-FFF2-40B4-BE49-F238E27FC236}">
                    <a16:creationId xmlns:a16="http://schemas.microsoft.com/office/drawing/2014/main" id="{C8381514-CB28-E3FD-E87D-C7D41EBA856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532;p58">
                <a:extLst>
                  <a:ext uri="{FF2B5EF4-FFF2-40B4-BE49-F238E27FC236}">
                    <a16:creationId xmlns:a16="http://schemas.microsoft.com/office/drawing/2014/main" id="{374B01BF-CB75-0C4B-D670-847CB8470734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6D87CB2-AE6B-2BFA-529D-F5A8A8EE2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54809" y="1940069"/>
              <a:ext cx="2269321" cy="13805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878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81" y="3767572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931" y="1772021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3544" y="-1917518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94514">
            <a:off x="-483869" y="390184"/>
            <a:ext cx="2433318" cy="185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5157934" y="381017"/>
            <a:ext cx="2835377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Analytics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Tab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1"/>
          </p:nvPr>
        </p:nvSpPr>
        <p:spPr>
          <a:xfrm>
            <a:off x="5128134" y="1868592"/>
            <a:ext cx="3498630" cy="296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Comprehensive performance insights: </a:t>
            </a:r>
            <a:r>
              <a:rPr lang="en-GB" sz="1400" b="1" dirty="0"/>
              <a:t>total gain/loss, long vs. short trades</a:t>
            </a:r>
            <a:r>
              <a:rPr lang="en-GB" sz="1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 err="1"/>
              <a:t>Analyze</a:t>
            </a:r>
            <a:r>
              <a:rPr lang="en-GB" sz="1400" dirty="0"/>
              <a:t> performance by labels for deeper strategy evaluation.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Process streaming data with </a:t>
            </a:r>
            <a:r>
              <a:rPr lang="en-GB" sz="1400" b="1" dirty="0"/>
              <a:t>Apache Kafka.</a:t>
            </a:r>
          </a:p>
          <a:p>
            <a:pPr marL="342900" indent="-342900" algn="l"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Helps users track their overall trading efficiency.</a:t>
            </a:r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770" y="-196147"/>
            <a:ext cx="61699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174" y="1590816"/>
            <a:ext cx="875027" cy="892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C34C35-959B-600B-595F-4BA84B1B7A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107" y="1418214"/>
            <a:ext cx="3688932" cy="2243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55AE2DE-5F37-EEDA-A565-D55FE00B3048}"/>
              </a:ext>
            </a:extLst>
          </p:cNvPr>
          <p:cNvGrpSpPr/>
          <p:nvPr/>
        </p:nvGrpSpPr>
        <p:grpSpPr>
          <a:xfrm>
            <a:off x="323933" y="1175359"/>
            <a:ext cx="4205959" cy="2692794"/>
            <a:chOff x="323933" y="1175359"/>
            <a:chExt cx="4205959" cy="2692794"/>
          </a:xfrm>
        </p:grpSpPr>
        <p:grpSp>
          <p:nvGrpSpPr>
            <p:cNvPr id="26" name="Google Shape;528;p58">
              <a:extLst>
                <a:ext uri="{FF2B5EF4-FFF2-40B4-BE49-F238E27FC236}">
                  <a16:creationId xmlns:a16="http://schemas.microsoft.com/office/drawing/2014/main" id="{F37D5CE5-D78E-DB63-9192-6FB2DC41A376}"/>
                </a:ext>
              </a:extLst>
            </p:cNvPr>
            <p:cNvGrpSpPr/>
            <p:nvPr/>
          </p:nvGrpSpPr>
          <p:grpSpPr>
            <a:xfrm rot="16200000">
              <a:off x="1080516" y="418776"/>
              <a:ext cx="2692794" cy="4205959"/>
              <a:chOff x="-734425" y="725975"/>
              <a:chExt cx="2684700" cy="3691500"/>
            </a:xfrm>
          </p:grpSpPr>
          <p:sp>
            <p:nvSpPr>
              <p:cNvPr id="28" name="Google Shape;529;p58">
                <a:extLst>
                  <a:ext uri="{FF2B5EF4-FFF2-40B4-BE49-F238E27FC236}">
                    <a16:creationId xmlns:a16="http://schemas.microsoft.com/office/drawing/2014/main" id="{8519605C-A0D8-2CC1-DE57-4199C94CD774}"/>
                  </a:ext>
                </a:extLst>
              </p:cNvPr>
              <p:cNvSpPr/>
              <p:nvPr/>
            </p:nvSpPr>
            <p:spPr>
              <a:xfrm>
                <a:off x="-734425" y="725975"/>
                <a:ext cx="2684700" cy="3691500"/>
              </a:xfrm>
              <a:prstGeom prst="roundRect">
                <a:avLst>
                  <a:gd name="adj" fmla="val 4846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9" name="Google Shape;530;p58">
                <a:extLst>
                  <a:ext uri="{FF2B5EF4-FFF2-40B4-BE49-F238E27FC236}">
                    <a16:creationId xmlns:a16="http://schemas.microsoft.com/office/drawing/2014/main" id="{49CAED6C-87B3-11EF-9B20-EBF168C12AA3}"/>
                  </a:ext>
                </a:extLst>
              </p:cNvPr>
              <p:cNvSpPr/>
              <p:nvPr/>
            </p:nvSpPr>
            <p:spPr>
              <a:xfrm>
                <a:off x="515525" y="4253150"/>
                <a:ext cx="184800" cy="1095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531;p58">
                <a:extLst>
                  <a:ext uri="{FF2B5EF4-FFF2-40B4-BE49-F238E27FC236}">
                    <a16:creationId xmlns:a16="http://schemas.microsoft.com/office/drawing/2014/main" id="{DB8E8D91-E184-C52E-6AEF-4B6886B5A2A0}"/>
                  </a:ext>
                </a:extLst>
              </p:cNvPr>
              <p:cNvSpPr/>
              <p:nvPr/>
            </p:nvSpPr>
            <p:spPr>
              <a:xfrm>
                <a:off x="577175" y="801325"/>
                <a:ext cx="61500" cy="615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532;p58">
                <a:extLst>
                  <a:ext uri="{FF2B5EF4-FFF2-40B4-BE49-F238E27FC236}">
                    <a16:creationId xmlns:a16="http://schemas.microsoft.com/office/drawing/2014/main" id="{D658D1E9-63EA-E555-D9E3-86FDAC6D4D5A}"/>
                  </a:ext>
                </a:extLst>
              </p:cNvPr>
              <p:cNvSpPr/>
              <p:nvPr/>
            </p:nvSpPr>
            <p:spPr>
              <a:xfrm>
                <a:off x="-537625" y="945150"/>
                <a:ext cx="2291100" cy="3270000"/>
              </a:xfrm>
              <a:prstGeom prst="rect">
                <a:avLst/>
              </a:prstGeom>
              <a:solidFill>
                <a:schemeClr val="dk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F43EED-1735-FFCF-145D-77294DD6A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92091" y="1388135"/>
              <a:ext cx="3688932" cy="2243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7636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9481" y="3767572"/>
            <a:ext cx="1000659" cy="51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Google Shape;524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931" y="1772021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753544" y="-1917518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94514">
            <a:off x="-483869" y="390184"/>
            <a:ext cx="2433318" cy="1850095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8"/>
          <p:cNvSpPr txBox="1">
            <a:spLocks noGrp="1"/>
          </p:cNvSpPr>
          <p:nvPr>
            <p:ph type="title"/>
          </p:nvPr>
        </p:nvSpPr>
        <p:spPr>
          <a:xfrm>
            <a:off x="5157934" y="381017"/>
            <a:ext cx="2835377" cy="127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Billing</a:t>
            </a: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 Tab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5" name="Google Shape;535;p58"/>
          <p:cNvSpPr txBox="1">
            <a:spLocks noGrp="1"/>
          </p:cNvSpPr>
          <p:nvPr>
            <p:ph type="subTitle" idx="1"/>
          </p:nvPr>
        </p:nvSpPr>
        <p:spPr>
          <a:xfrm>
            <a:off x="5128134" y="1868592"/>
            <a:ext cx="3498630" cy="2962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b="1" dirty="0" err="1"/>
              <a:t>LiqPay</a:t>
            </a:r>
            <a:r>
              <a:rPr lang="en-GB" sz="1400" dirty="0"/>
              <a:t> integration for subscription payments; </a:t>
            </a:r>
            <a:r>
              <a:rPr lang="en-GB" sz="1400" b="1" dirty="0"/>
              <a:t>Stripe</a:t>
            </a:r>
            <a:r>
              <a:rPr lang="en-GB" sz="1400" dirty="0"/>
              <a:t> planned for EU expansion.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Each financial event creates a unique </a:t>
            </a:r>
            <a:r>
              <a:rPr lang="en-GB" sz="1400" b="1" dirty="0"/>
              <a:t>transaction and invoice</a:t>
            </a:r>
            <a:r>
              <a:rPr lang="en-GB" sz="1400" dirty="0"/>
              <a:t>.</a:t>
            </a:r>
          </a:p>
          <a:p>
            <a:pPr marL="342900" lvl="0" indent="-342900" algn="l" rtl="0"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Cancellations generate zero-amount records for full transaction history.</a:t>
            </a:r>
          </a:p>
          <a:p>
            <a:pPr marL="342900" indent="-342900" algn="l">
              <a:spcAft>
                <a:spcPts val="1200"/>
              </a:spcAft>
              <a:buClr>
                <a:schemeClr val="bg1"/>
              </a:buClr>
              <a:buSzPct val="109000"/>
              <a:buFont typeface="+mj-lt"/>
              <a:buAutoNum type="arabicPeriod"/>
            </a:pPr>
            <a:r>
              <a:rPr lang="en-GB" sz="1400" dirty="0"/>
              <a:t>Transparent, user-friendly financial tracking system.</a:t>
            </a:r>
          </a:p>
        </p:txBody>
      </p:sp>
      <p:pic>
        <p:nvPicPr>
          <p:cNvPr id="533" name="Google Shape;533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91770" y="-196147"/>
            <a:ext cx="616990" cy="61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0174" y="1590816"/>
            <a:ext cx="875027" cy="8921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oogle Shape;528;p58">
            <a:extLst>
              <a:ext uri="{FF2B5EF4-FFF2-40B4-BE49-F238E27FC236}">
                <a16:creationId xmlns:a16="http://schemas.microsoft.com/office/drawing/2014/main" id="{5ED0C19D-B1FD-CB9D-6897-28B6D4C84C3E}"/>
              </a:ext>
            </a:extLst>
          </p:cNvPr>
          <p:cNvGrpSpPr/>
          <p:nvPr/>
        </p:nvGrpSpPr>
        <p:grpSpPr>
          <a:xfrm rot="16200000">
            <a:off x="1214486" y="619345"/>
            <a:ext cx="2692794" cy="4205959"/>
            <a:chOff x="-734425" y="725975"/>
            <a:chExt cx="2684700" cy="3691500"/>
          </a:xfrm>
        </p:grpSpPr>
        <p:sp>
          <p:nvSpPr>
            <p:cNvPr id="9" name="Google Shape;529;p58">
              <a:extLst>
                <a:ext uri="{FF2B5EF4-FFF2-40B4-BE49-F238E27FC236}">
                  <a16:creationId xmlns:a16="http://schemas.microsoft.com/office/drawing/2014/main" id="{663B92F4-84CE-2F99-28E2-7634D631BF02}"/>
                </a:ext>
              </a:extLst>
            </p:cNvPr>
            <p:cNvSpPr/>
            <p:nvPr/>
          </p:nvSpPr>
          <p:spPr>
            <a:xfrm>
              <a:off x="-734425" y="725975"/>
              <a:ext cx="2684700" cy="3691500"/>
            </a:xfrm>
            <a:prstGeom prst="roundRect">
              <a:avLst>
                <a:gd name="adj" fmla="val 4846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" name="Google Shape;530;p58">
              <a:extLst>
                <a:ext uri="{FF2B5EF4-FFF2-40B4-BE49-F238E27FC236}">
                  <a16:creationId xmlns:a16="http://schemas.microsoft.com/office/drawing/2014/main" id="{D437C599-BEFB-70C4-ABF9-D55BB0C52AE1}"/>
                </a:ext>
              </a:extLst>
            </p:cNvPr>
            <p:cNvSpPr/>
            <p:nvPr/>
          </p:nvSpPr>
          <p:spPr>
            <a:xfrm>
              <a:off x="515525" y="4253150"/>
              <a:ext cx="184800" cy="109500"/>
            </a:xfrm>
            <a:prstGeom prst="roundRect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531;p58">
              <a:extLst>
                <a:ext uri="{FF2B5EF4-FFF2-40B4-BE49-F238E27FC236}">
                  <a16:creationId xmlns:a16="http://schemas.microsoft.com/office/drawing/2014/main" id="{1665F34C-3BCB-84C0-48A7-0A7CDE717DBB}"/>
                </a:ext>
              </a:extLst>
            </p:cNvPr>
            <p:cNvSpPr/>
            <p:nvPr/>
          </p:nvSpPr>
          <p:spPr>
            <a:xfrm>
              <a:off x="577175" y="801325"/>
              <a:ext cx="61500" cy="615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532;p58">
              <a:extLst>
                <a:ext uri="{FF2B5EF4-FFF2-40B4-BE49-F238E27FC236}">
                  <a16:creationId xmlns:a16="http://schemas.microsoft.com/office/drawing/2014/main" id="{5E532B3C-A971-59DA-3FF7-660D76E4E761}"/>
                </a:ext>
              </a:extLst>
            </p:cNvPr>
            <p:cNvSpPr/>
            <p:nvPr/>
          </p:nvSpPr>
          <p:spPr>
            <a:xfrm>
              <a:off x="-537625" y="945150"/>
              <a:ext cx="2291100" cy="3270000"/>
            </a:xfrm>
            <a:prstGeom prst="rect">
              <a:avLst/>
            </a:prstGeom>
            <a:solidFill>
              <a:schemeClr val="dk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4FAAE73D-56B8-213E-6CD4-8D895E6CAE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482" y="1585167"/>
            <a:ext cx="3717060" cy="226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14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74"/>
          <p:cNvSpPr txBox="1">
            <a:spLocks noGrp="1"/>
          </p:cNvSpPr>
          <p:nvPr>
            <p:ph type="title"/>
          </p:nvPr>
        </p:nvSpPr>
        <p:spPr>
          <a:xfrm>
            <a:off x="3528385" y="2306550"/>
            <a:ext cx="2087230" cy="530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THANKS!</a:t>
            </a:r>
            <a:endParaRPr dirty="0"/>
          </a:p>
        </p:txBody>
      </p:sp>
      <p:pic>
        <p:nvPicPr>
          <p:cNvPr id="1049" name="Google Shape;104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003" y="-85251"/>
            <a:ext cx="1344325" cy="116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395803">
            <a:off x="7182050" y="-425084"/>
            <a:ext cx="1782850" cy="167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1896" y="-2319125"/>
            <a:ext cx="3571874" cy="3555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6298734">
            <a:off x="7700466" y="314590"/>
            <a:ext cx="1775043" cy="1600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AB939C-4D59-CA6E-00CC-89074ECBA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53590" y="3053386"/>
            <a:ext cx="1036818" cy="3840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86C4D353-F8E1-DCA1-6281-0085425B1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46613" y="1642396"/>
            <a:ext cx="2850773" cy="44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59746"/>
      </p:ext>
    </p:extLst>
  </p:cSld>
  <p:clrMapOvr>
    <a:masterClrMapping/>
  </p:clrMapOvr>
</p:sld>
</file>

<file path=ppt/theme/theme1.xml><?xml version="1.0" encoding="utf-8"?>
<a:theme xmlns:a="http://schemas.openxmlformats.org/drawingml/2006/main" name="Black and Gold Pitch Deck by Slidesgo">
  <a:themeElements>
    <a:clrScheme name="Simple Light">
      <a:dk1>
        <a:srgbClr val="000000"/>
      </a:dk1>
      <a:lt1>
        <a:srgbClr val="E9C78C"/>
      </a:lt1>
      <a:dk2>
        <a:srgbClr val="FAECD3"/>
      </a:dk2>
      <a:lt2>
        <a:srgbClr val="FFFFFF"/>
      </a:lt2>
      <a:accent1>
        <a:srgbClr val="E2E2E2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225</Words>
  <Application>Microsoft Macintosh PowerPoint</Application>
  <PresentationFormat>On-screen Show (16:9)</PresentationFormat>
  <Paragraphs>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Cardo</vt:lpstr>
      <vt:lpstr>Josefin Sans</vt:lpstr>
      <vt:lpstr>Arial</vt:lpstr>
      <vt:lpstr>Black and Gold Pitch Deck by Slidesgo</vt:lpstr>
      <vt:lpstr>Crypto Social Network</vt:lpstr>
      <vt:lpstr>Accounts Tab</vt:lpstr>
      <vt:lpstr>Home Tab</vt:lpstr>
      <vt:lpstr>Positions &amp; Labels Tab</vt:lpstr>
      <vt:lpstr>Analytics Tab</vt:lpstr>
      <vt:lpstr>Billing Tab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CoinLift Crypto Social Network</dc:title>
  <cp:lastModifiedBy>Владислав Исарев</cp:lastModifiedBy>
  <cp:revision>2</cp:revision>
  <dcterms:modified xsi:type="dcterms:W3CDTF">2024-12-15T18:18:13Z</dcterms:modified>
</cp:coreProperties>
</file>