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824"/>
    <a:srgbClr val="72AF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5" autoAdjust="0"/>
    <p:restoredTop sz="94660"/>
  </p:normalViewPr>
  <p:slideViewPr>
    <p:cSldViewPr>
      <p:cViewPr>
        <p:scale>
          <a:sx n="80" d="100"/>
          <a:sy n="80" d="100"/>
        </p:scale>
        <p:origin x="-894"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AF6DF-2AE4-4277-A31F-9CD8FEBAD814}" type="datetimeFigureOut">
              <a:rPr lang="ru-RU" smtClean="0"/>
              <a:pPr/>
              <a:t>27.02.2025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1228F-9104-4D3A-A2EB-DE5FE113154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741228F-9104-4D3A-A2EB-DE5FE1131546}"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27.02.2025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27.02.2025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zakon.rada.gov.ua/rada/show/v0002550-09" TargetMode="External"/><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hyperlink" Target="https://mon.gov.ua/storage/app/media/npa/5a1fe9d9b711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turnitin.com/" TargetMode="External"/><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285728"/>
            <a:ext cx="6400800" cy="1600200"/>
          </a:xfrm>
        </p:spPr>
        <p:txBody>
          <a:bodyPr/>
          <a:lstStyle/>
          <a:p>
            <a:r>
              <a:rPr lang="uk-UA" dirty="0" smtClean="0"/>
              <a:t>Бібліотека ДУІТЗ</a:t>
            </a:r>
            <a:endParaRPr lang="ru-RU" dirty="0"/>
          </a:p>
        </p:txBody>
      </p:sp>
      <p:sp>
        <p:nvSpPr>
          <p:cNvPr id="2" name="Заголовок 1"/>
          <p:cNvSpPr>
            <a:spLocks noGrp="1"/>
          </p:cNvSpPr>
          <p:nvPr>
            <p:ph type="ctrTitle"/>
          </p:nvPr>
        </p:nvSpPr>
        <p:spPr/>
        <p:txBody>
          <a:bodyPr>
            <a:normAutofit/>
          </a:bodyPr>
          <a:lstStyle/>
          <a:p>
            <a:r>
              <a:rPr lang="ru-RU" sz="4400" dirty="0" err="1" smtClean="0"/>
              <a:t>Академ</a:t>
            </a:r>
            <a:r>
              <a:rPr lang="uk-UA" sz="4400" dirty="0" err="1" smtClean="0"/>
              <a:t>ічна</a:t>
            </a:r>
            <a:r>
              <a:rPr lang="uk-UA" sz="4400" dirty="0" smtClean="0"/>
              <a:t> доброчесність</a:t>
            </a:r>
            <a:endParaRPr lang="ru-RU" sz="4400" dirty="0"/>
          </a:p>
        </p:txBody>
      </p:sp>
      <p:pic>
        <p:nvPicPr>
          <p:cNvPr id="4" name="Рисунок 3" descr="395.jpg"/>
          <p:cNvPicPr>
            <a:picLocks noChangeAspect="1"/>
          </p:cNvPicPr>
          <p:nvPr/>
        </p:nvPicPr>
        <p:blipFill>
          <a:blip r:embed="rId2"/>
          <a:stretch>
            <a:fillRect/>
          </a:stretch>
        </p:blipFill>
        <p:spPr>
          <a:xfrm>
            <a:off x="928662" y="3143248"/>
            <a:ext cx="3548067" cy="3440731"/>
          </a:xfrm>
          <a:prstGeom prst="rect">
            <a:avLst/>
          </a:prstGeom>
        </p:spPr>
      </p:pic>
      <p:pic>
        <p:nvPicPr>
          <p:cNvPr id="5" name="Рисунок 4" descr="138.jpg"/>
          <p:cNvPicPr>
            <a:picLocks noChangeAspect="1"/>
          </p:cNvPicPr>
          <p:nvPr/>
        </p:nvPicPr>
        <p:blipFill>
          <a:blip r:embed="rId3"/>
          <a:stretch>
            <a:fillRect/>
          </a:stretch>
        </p:blipFill>
        <p:spPr>
          <a:xfrm>
            <a:off x="4929190" y="3286124"/>
            <a:ext cx="3500462" cy="33002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_2.jpg"/>
          <p:cNvPicPr>
            <a:picLocks noChangeAspect="1"/>
          </p:cNvPicPr>
          <p:nvPr/>
        </p:nvPicPr>
        <p:blipFill>
          <a:blip r:embed="rId2"/>
          <a:stretch>
            <a:fillRect/>
          </a:stretch>
        </p:blipFill>
        <p:spPr>
          <a:xfrm>
            <a:off x="8429652" y="2256984"/>
            <a:ext cx="714348" cy="4601016"/>
          </a:xfrm>
          <a:prstGeom prst="rect">
            <a:avLst/>
          </a:prstGeom>
        </p:spPr>
      </p:pic>
      <p:sp>
        <p:nvSpPr>
          <p:cNvPr id="2" name="Заголовок 1"/>
          <p:cNvSpPr>
            <a:spLocks noGrp="1"/>
          </p:cNvSpPr>
          <p:nvPr>
            <p:ph type="title"/>
          </p:nvPr>
        </p:nvSpPr>
        <p:spPr>
          <a:xfrm>
            <a:off x="214282" y="5357826"/>
            <a:ext cx="8143932" cy="1143000"/>
          </a:xfrm>
        </p:spPr>
        <p:txBody>
          <a:bodyPr>
            <a:noAutofit/>
          </a:bodyPr>
          <a:lstStyle/>
          <a:p>
            <a:r>
              <a:rPr lang="uk-UA" sz="1800" b="1" dirty="0" smtClean="0">
                <a:solidFill>
                  <a:schemeClr val="tx1"/>
                </a:solidFill>
              </a:rPr>
              <a:t>Для педагогічних, науково-педагогічних та наукових працівників </a:t>
            </a:r>
            <a:r>
              <a:rPr lang="uk-UA" sz="1800" dirty="0" smtClean="0">
                <a:solidFill>
                  <a:schemeClr val="tx1"/>
                </a:solidFill>
              </a:rPr>
              <a:t>важливим є посилання на джерела інформації у разі використання ідей, тверджень, відомостей; дотримання норм законодавства про авторське право; надання достовірної інформації про результати досліджень та власну педагогічну (науково-педагогічну, творчу) діяльність; контроль за дотриманням академічної доброчесності здобувачами освіти; дотримання загальноприйнятих етичних норм; дотримання норм Конституції і законів України. </a:t>
            </a:r>
            <a:endParaRPr lang="ru-RU" sz="1800" dirty="0">
              <a:solidFill>
                <a:schemeClr val="tx1"/>
              </a:solidFill>
            </a:endParaRPr>
          </a:p>
        </p:txBody>
      </p:sp>
      <p:pic>
        <p:nvPicPr>
          <p:cNvPr id="5" name="Рисунок 4" descr="4444_1.jpg"/>
          <p:cNvPicPr>
            <a:picLocks noChangeAspect="1"/>
          </p:cNvPicPr>
          <p:nvPr/>
        </p:nvPicPr>
        <p:blipFill>
          <a:blip r:embed="rId3"/>
          <a:stretch>
            <a:fillRect/>
          </a:stretch>
        </p:blipFill>
        <p:spPr>
          <a:xfrm>
            <a:off x="0" y="-142900"/>
            <a:ext cx="9144000" cy="43969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4444_16лл.jpg"/>
          <p:cNvPicPr>
            <a:picLocks noChangeAspect="1"/>
          </p:cNvPicPr>
          <p:nvPr/>
        </p:nvPicPr>
        <p:blipFill>
          <a:blip r:embed="rId2"/>
          <a:stretch>
            <a:fillRect/>
          </a:stretch>
        </p:blipFill>
        <p:spPr>
          <a:xfrm>
            <a:off x="5143504" y="5112137"/>
            <a:ext cx="3689361" cy="1620362"/>
          </a:xfrm>
          <a:prstGeom prst="rect">
            <a:avLst/>
          </a:prstGeom>
        </p:spPr>
      </p:pic>
      <p:sp>
        <p:nvSpPr>
          <p:cNvPr id="2" name="Заголовок 1"/>
          <p:cNvSpPr>
            <a:spLocks noGrp="1"/>
          </p:cNvSpPr>
          <p:nvPr>
            <p:ph type="title"/>
          </p:nvPr>
        </p:nvSpPr>
        <p:spPr>
          <a:xfrm>
            <a:off x="571472" y="1000108"/>
            <a:ext cx="8072494" cy="1362075"/>
          </a:xfrm>
        </p:spPr>
        <p:txBody>
          <a:bodyPr/>
          <a:lstStyle/>
          <a:p>
            <a:r>
              <a:rPr lang="uk-UA" b="1" dirty="0" smtClean="0">
                <a:solidFill>
                  <a:schemeClr val="accent2">
                    <a:lumMod val="75000"/>
                  </a:schemeClr>
                </a:solidFill>
              </a:rPr>
              <a:t>Офіційні документи і рекомендації</a:t>
            </a:r>
            <a:endParaRPr lang="ru-RU" b="1" dirty="0">
              <a:solidFill>
                <a:schemeClr val="accent2">
                  <a:lumMod val="75000"/>
                </a:schemeClr>
              </a:solidFill>
            </a:endParaRPr>
          </a:p>
        </p:txBody>
      </p:sp>
      <p:sp>
        <p:nvSpPr>
          <p:cNvPr id="3" name="Текст 2"/>
          <p:cNvSpPr>
            <a:spLocks noGrp="1"/>
          </p:cNvSpPr>
          <p:nvPr>
            <p:ph type="body" idx="1"/>
          </p:nvPr>
        </p:nvSpPr>
        <p:spPr>
          <a:xfrm>
            <a:off x="142844" y="2643182"/>
            <a:ext cx="8858312" cy="1338262"/>
          </a:xfrm>
        </p:spPr>
        <p:txBody>
          <a:bodyPr>
            <a:normAutofit fontScale="25000" lnSpcReduction="20000"/>
          </a:bodyPr>
          <a:lstStyle/>
          <a:p>
            <a:r>
              <a:rPr lang="ru-RU" sz="7200" dirty="0" smtClean="0">
                <a:solidFill>
                  <a:schemeClr val="tx1"/>
                </a:solidFill>
                <a:latin typeface="+mj-lt"/>
              </a:rPr>
              <a:t>1. </a:t>
            </a:r>
            <a:r>
              <a:rPr lang="ru-RU" sz="7200" b="1" dirty="0" smtClean="0">
                <a:solidFill>
                  <a:schemeClr val="tx1"/>
                </a:solidFill>
                <a:latin typeface="+mj-lt"/>
              </a:rPr>
              <a:t>Закон </a:t>
            </a:r>
            <a:r>
              <a:rPr lang="ru-RU" sz="7200" b="1" dirty="0" err="1" smtClean="0">
                <a:solidFill>
                  <a:schemeClr val="tx1"/>
                </a:solidFill>
                <a:latin typeface="+mj-lt"/>
              </a:rPr>
              <a:t>України</a:t>
            </a:r>
            <a:r>
              <a:rPr lang="ru-RU" sz="7200" b="1" dirty="0" smtClean="0">
                <a:solidFill>
                  <a:schemeClr val="tx1"/>
                </a:solidFill>
                <a:latin typeface="+mj-lt"/>
              </a:rPr>
              <a:t> «Про </a:t>
            </a:r>
            <a:r>
              <a:rPr lang="ru-RU" sz="7200" b="1" dirty="0" err="1" smtClean="0">
                <a:solidFill>
                  <a:schemeClr val="tx1"/>
                </a:solidFill>
                <a:latin typeface="+mj-lt"/>
              </a:rPr>
              <a:t>освіту</a:t>
            </a:r>
            <a:r>
              <a:rPr lang="ru-RU" sz="7200" b="1" dirty="0" smtClean="0">
                <a:solidFill>
                  <a:schemeClr val="tx1"/>
                </a:solidFill>
                <a:latin typeface="+mj-lt"/>
              </a:rPr>
              <a:t>», ст. 42</a:t>
            </a:r>
            <a:r>
              <a:rPr lang="ru-RU" sz="7200" dirty="0" smtClean="0">
                <a:solidFill>
                  <a:schemeClr val="tx1"/>
                </a:solidFill>
                <a:latin typeface="+mj-lt"/>
              </a:rPr>
              <a:t>.  </a:t>
            </a:r>
            <a:r>
              <a:rPr lang="uk-UA" sz="7200" dirty="0" smtClean="0">
                <a:solidFill>
                  <a:schemeClr val="tx1"/>
                </a:solidFill>
                <a:latin typeface="+mj-lt"/>
              </a:rPr>
              <a:t>В</a:t>
            </a:r>
            <a:r>
              <a:rPr lang="ru-RU" sz="7200" dirty="0" err="1" smtClean="0">
                <a:solidFill>
                  <a:schemeClr val="tx1"/>
                </a:solidFill>
                <a:latin typeface="+mj-lt"/>
              </a:rPr>
              <a:t>изначає</a:t>
            </a:r>
            <a:r>
              <a:rPr lang="ru-RU" sz="7200" dirty="0" smtClean="0">
                <a:solidFill>
                  <a:schemeClr val="tx1"/>
                </a:solidFill>
                <a:latin typeface="+mj-lt"/>
              </a:rPr>
              <a:t> </a:t>
            </a:r>
            <a:r>
              <a:rPr lang="ru-RU" sz="7200" dirty="0" err="1" smtClean="0">
                <a:solidFill>
                  <a:schemeClr val="tx1"/>
                </a:solidFill>
                <a:latin typeface="+mj-lt"/>
              </a:rPr>
              <a:t>академічну</a:t>
            </a:r>
            <a:r>
              <a:rPr lang="ru-RU" sz="7200" dirty="0" smtClean="0">
                <a:solidFill>
                  <a:schemeClr val="tx1"/>
                </a:solidFill>
                <a:latin typeface="+mj-lt"/>
              </a:rPr>
              <a:t> </a:t>
            </a:r>
            <a:r>
              <a:rPr lang="ru-RU" sz="7200" dirty="0" err="1" smtClean="0">
                <a:solidFill>
                  <a:schemeClr val="tx1"/>
                </a:solidFill>
                <a:latin typeface="+mj-lt"/>
              </a:rPr>
              <a:t>доброчесність</a:t>
            </a:r>
            <a:r>
              <a:rPr lang="ru-RU" sz="7200" dirty="0" smtClean="0">
                <a:solidFill>
                  <a:schemeClr val="tx1"/>
                </a:solidFill>
                <a:latin typeface="+mj-lt"/>
              </a:rPr>
              <a:t> як </a:t>
            </a:r>
            <a:r>
              <a:rPr lang="ru-RU" sz="7200" dirty="0" err="1" smtClean="0">
                <a:solidFill>
                  <a:schemeClr val="tx1"/>
                </a:solidFill>
                <a:latin typeface="+mj-lt"/>
              </a:rPr>
              <a:t>складову</a:t>
            </a:r>
            <a:r>
              <a:rPr lang="ru-RU" sz="7200" dirty="0" smtClean="0">
                <a:solidFill>
                  <a:schemeClr val="tx1"/>
                </a:solidFill>
                <a:latin typeface="+mj-lt"/>
              </a:rPr>
              <a:t> </a:t>
            </a:r>
            <a:r>
              <a:rPr lang="ru-RU" sz="7200" dirty="0" err="1" smtClean="0">
                <a:solidFill>
                  <a:schemeClr val="tx1"/>
                </a:solidFill>
                <a:latin typeface="+mj-lt"/>
              </a:rPr>
              <a:t>забезпечення</a:t>
            </a:r>
            <a:r>
              <a:rPr lang="ru-RU" sz="7200" dirty="0" smtClean="0">
                <a:solidFill>
                  <a:schemeClr val="tx1"/>
                </a:solidFill>
                <a:latin typeface="+mj-lt"/>
              </a:rPr>
              <a:t> </a:t>
            </a:r>
            <a:r>
              <a:rPr lang="ru-RU" sz="7200" dirty="0" err="1" smtClean="0">
                <a:solidFill>
                  <a:schemeClr val="tx1"/>
                </a:solidFill>
                <a:latin typeface="+mj-lt"/>
              </a:rPr>
              <a:t>якості</a:t>
            </a:r>
            <a:r>
              <a:rPr lang="ru-RU" sz="7200" dirty="0" smtClean="0">
                <a:solidFill>
                  <a:schemeClr val="tx1"/>
                </a:solidFill>
                <a:latin typeface="+mj-lt"/>
              </a:rPr>
              <a:t> </a:t>
            </a:r>
            <a:r>
              <a:rPr lang="ru-RU" sz="7200" dirty="0" err="1" smtClean="0">
                <a:solidFill>
                  <a:schemeClr val="tx1"/>
                </a:solidFill>
                <a:latin typeface="+mj-lt"/>
              </a:rPr>
              <a:t>освіти</a:t>
            </a:r>
            <a:r>
              <a:rPr lang="ru-RU" sz="7200" dirty="0" smtClean="0">
                <a:solidFill>
                  <a:schemeClr val="tx1"/>
                </a:solidFill>
                <a:latin typeface="+mj-lt"/>
              </a:rPr>
              <a:t>.</a:t>
            </a:r>
          </a:p>
          <a:p>
            <a:endParaRPr lang="ru-RU" sz="7200" dirty="0" smtClean="0">
              <a:solidFill>
                <a:schemeClr val="tx1"/>
              </a:solidFill>
              <a:latin typeface="+mj-lt"/>
            </a:endParaRPr>
          </a:p>
          <a:p>
            <a:r>
              <a:rPr lang="uk-UA" sz="7200" dirty="0" smtClean="0">
                <a:solidFill>
                  <a:schemeClr val="tx1"/>
                </a:solidFill>
                <a:latin typeface="+mj-lt"/>
              </a:rPr>
              <a:t>2. </a:t>
            </a:r>
            <a:r>
              <a:rPr lang="uk-UA" sz="7200" b="1" dirty="0" smtClean="0">
                <a:solidFill>
                  <a:schemeClr val="tx1"/>
                </a:solidFill>
                <a:latin typeface="+mj-lt"/>
              </a:rPr>
              <a:t>Закон України «Про вищу освіту». </a:t>
            </a:r>
            <a:r>
              <a:rPr lang="ru-RU" sz="7200" dirty="0" smtClean="0">
                <a:solidFill>
                  <a:schemeClr val="tx1"/>
                </a:solidFill>
                <a:latin typeface="+mj-lt"/>
              </a:rPr>
              <a:t> </a:t>
            </a:r>
            <a:r>
              <a:rPr lang="uk-UA" sz="7200" dirty="0" smtClean="0">
                <a:solidFill>
                  <a:schemeClr val="tx1"/>
                </a:solidFill>
                <a:latin typeface="+mj-lt"/>
              </a:rPr>
              <a:t>Регламентує дотримання академічної доброчесності працівниками закладів вищої освіти і здобувачами вищої освіти.</a:t>
            </a:r>
            <a:endParaRPr lang="ru-RU" sz="7200" dirty="0" smtClean="0">
              <a:solidFill>
                <a:schemeClr val="tx1"/>
              </a:solidFill>
              <a:latin typeface="+mj-lt"/>
            </a:endParaRPr>
          </a:p>
          <a:p>
            <a:endParaRPr lang="ru-RU" sz="7200" dirty="0" smtClean="0">
              <a:solidFill>
                <a:schemeClr val="tx1"/>
              </a:solidFill>
              <a:latin typeface="+mj-lt"/>
              <a:hlinkClick r:id="rId3"/>
            </a:endParaRPr>
          </a:p>
          <a:p>
            <a:r>
              <a:rPr lang="ru-RU" sz="7200" dirty="0" smtClean="0">
                <a:solidFill>
                  <a:schemeClr val="tx1"/>
                </a:solidFill>
                <a:latin typeface="+mj-lt"/>
              </a:rPr>
              <a:t>3. </a:t>
            </a:r>
            <a:r>
              <a:rPr lang="ru-RU" sz="7200" b="1" dirty="0" err="1" smtClean="0">
                <a:solidFill>
                  <a:schemeClr val="tx1"/>
                </a:solidFill>
                <a:latin typeface="+mj-lt"/>
              </a:rPr>
              <a:t>Етичний</a:t>
            </a:r>
            <a:r>
              <a:rPr lang="ru-RU" sz="7200" b="1" dirty="0" smtClean="0">
                <a:solidFill>
                  <a:schemeClr val="tx1"/>
                </a:solidFill>
                <a:latin typeface="+mj-lt"/>
              </a:rPr>
              <a:t> кодекс ученого </a:t>
            </a:r>
            <a:r>
              <a:rPr lang="ru-RU" sz="7200" b="1" dirty="0" err="1" smtClean="0">
                <a:solidFill>
                  <a:schemeClr val="tx1"/>
                </a:solidFill>
                <a:latin typeface="+mj-lt"/>
              </a:rPr>
              <a:t>України</a:t>
            </a:r>
            <a:r>
              <a:rPr lang="ru-RU" sz="7200" dirty="0" smtClean="0">
                <a:solidFill>
                  <a:schemeClr val="tx1"/>
                </a:solidFill>
                <a:latin typeface="+mj-lt"/>
              </a:rPr>
              <a:t>. </a:t>
            </a:r>
            <a:r>
              <a:rPr lang="ru-RU" sz="7200" dirty="0" err="1" smtClean="0">
                <a:solidFill>
                  <a:schemeClr val="tx1"/>
                </a:solidFill>
                <a:latin typeface="+mj-lt"/>
              </a:rPr>
              <a:t>Схвалено</a:t>
            </a:r>
            <a:r>
              <a:rPr lang="ru-RU" sz="7200" dirty="0" smtClean="0">
                <a:solidFill>
                  <a:schemeClr val="tx1"/>
                </a:solidFill>
                <a:latin typeface="+mj-lt"/>
              </a:rPr>
              <a:t> </a:t>
            </a:r>
            <a:r>
              <a:rPr lang="ru-RU" sz="7200" dirty="0" err="1" smtClean="0">
                <a:solidFill>
                  <a:schemeClr val="tx1"/>
                </a:solidFill>
                <a:latin typeface="+mj-lt"/>
              </a:rPr>
              <a:t>Постановою</a:t>
            </a:r>
            <a:r>
              <a:rPr lang="ru-RU" sz="7200" dirty="0" smtClean="0">
                <a:solidFill>
                  <a:schemeClr val="tx1"/>
                </a:solidFill>
                <a:latin typeface="+mj-lt"/>
              </a:rPr>
              <a:t> </a:t>
            </a:r>
            <a:r>
              <a:rPr lang="ru-RU" sz="7200" dirty="0" err="1" smtClean="0">
                <a:solidFill>
                  <a:schemeClr val="tx1"/>
                </a:solidFill>
                <a:latin typeface="+mj-lt"/>
              </a:rPr>
              <a:t>загальних</a:t>
            </a:r>
            <a:r>
              <a:rPr lang="ru-RU" sz="7200" dirty="0" smtClean="0">
                <a:solidFill>
                  <a:schemeClr val="tx1"/>
                </a:solidFill>
                <a:latin typeface="+mj-lt"/>
              </a:rPr>
              <a:t> </a:t>
            </a:r>
            <a:r>
              <a:rPr lang="ru-RU" sz="7200" dirty="0" err="1" smtClean="0">
                <a:solidFill>
                  <a:schemeClr val="tx1"/>
                </a:solidFill>
                <a:latin typeface="+mj-lt"/>
              </a:rPr>
              <a:t>зборів</a:t>
            </a:r>
            <a:r>
              <a:rPr lang="ru-RU" sz="7200" dirty="0" smtClean="0">
                <a:solidFill>
                  <a:schemeClr val="tx1"/>
                </a:solidFill>
                <a:latin typeface="+mj-lt"/>
              </a:rPr>
              <a:t> НАН </a:t>
            </a:r>
            <a:r>
              <a:rPr lang="ru-RU" sz="7200" dirty="0" err="1" smtClean="0">
                <a:solidFill>
                  <a:schemeClr val="tx1"/>
                </a:solidFill>
                <a:latin typeface="+mj-lt"/>
              </a:rPr>
              <a:t>України</a:t>
            </a:r>
            <a:r>
              <a:rPr lang="ru-RU" sz="7200" dirty="0" smtClean="0">
                <a:solidFill>
                  <a:schemeClr val="tx1"/>
                </a:solidFill>
                <a:latin typeface="+mj-lt"/>
              </a:rPr>
              <a:t> </a:t>
            </a:r>
            <a:r>
              <a:rPr lang="ru-RU" sz="7200" dirty="0" err="1" smtClean="0">
                <a:solidFill>
                  <a:schemeClr val="tx1"/>
                </a:solidFill>
                <a:latin typeface="+mj-lt"/>
              </a:rPr>
              <a:t>від</a:t>
            </a:r>
            <a:r>
              <a:rPr lang="ru-RU" sz="7200" dirty="0" smtClean="0">
                <a:solidFill>
                  <a:schemeClr val="tx1"/>
                </a:solidFill>
                <a:latin typeface="+mj-lt"/>
              </a:rPr>
              <a:t> 15.04.2009 р. № 2.</a:t>
            </a:r>
            <a:endParaRPr lang="uk-UA" sz="7200" dirty="0" smtClean="0">
              <a:solidFill>
                <a:schemeClr val="tx1"/>
              </a:solidFill>
              <a:latin typeface="+mj-lt"/>
              <a:hlinkClick r:id="rId4"/>
            </a:endParaRPr>
          </a:p>
          <a:p>
            <a:endParaRPr lang="uk-UA" sz="7200" dirty="0" smtClean="0">
              <a:solidFill>
                <a:schemeClr val="tx1"/>
              </a:solidFill>
              <a:latin typeface="+mj-lt"/>
            </a:endParaRPr>
          </a:p>
          <a:p>
            <a:r>
              <a:rPr lang="uk-UA" sz="7200" dirty="0" smtClean="0">
                <a:solidFill>
                  <a:schemeClr val="tx1"/>
                </a:solidFill>
                <a:latin typeface="+mj-lt"/>
              </a:rPr>
              <a:t>4. Щодо </a:t>
            </a:r>
            <a:r>
              <a:rPr lang="uk-UA" sz="7200" b="1" dirty="0" smtClean="0">
                <a:solidFill>
                  <a:schemeClr val="tx1"/>
                </a:solidFill>
                <a:latin typeface="+mj-lt"/>
              </a:rPr>
              <a:t>забезпечення академічної доброчесності </a:t>
            </a:r>
            <a:r>
              <a:rPr lang="uk-UA" sz="7200" dirty="0" smtClean="0">
                <a:solidFill>
                  <a:schemeClr val="tx1"/>
                </a:solidFill>
                <a:latin typeface="+mj-lt"/>
              </a:rPr>
              <a:t>у закладах вищої освіти.</a:t>
            </a:r>
            <a:endParaRPr lang="ru-RU" sz="7200" dirty="0" smtClean="0">
              <a:solidFill>
                <a:schemeClr val="tx1"/>
              </a:solidFill>
              <a:latin typeface="+mj-lt"/>
            </a:endParaRPr>
          </a:p>
          <a:p>
            <a:r>
              <a:rPr lang="ru-RU" sz="7200" dirty="0" smtClean="0">
                <a:solidFill>
                  <a:schemeClr val="tx1"/>
                </a:solidFill>
                <a:latin typeface="+mj-lt"/>
              </a:rPr>
              <a:t>Лист МОН </a:t>
            </a:r>
            <a:r>
              <a:rPr lang="ru-RU" sz="7200" dirty="0" err="1" smtClean="0">
                <a:solidFill>
                  <a:schemeClr val="tx1"/>
                </a:solidFill>
                <a:latin typeface="+mj-lt"/>
              </a:rPr>
              <a:t>від</a:t>
            </a:r>
            <a:r>
              <a:rPr lang="ru-RU" sz="7200" dirty="0" smtClean="0">
                <a:solidFill>
                  <a:schemeClr val="tx1"/>
                </a:solidFill>
                <a:latin typeface="+mj-lt"/>
              </a:rPr>
              <a:t> 26.10.2017 р. № 1/9-565.</a:t>
            </a:r>
          </a:p>
          <a:p>
            <a:endParaRPr lang="ru-RU" dirty="0">
              <a:latin typeface="+mj-lt"/>
            </a:endParaRPr>
          </a:p>
        </p:txBody>
      </p:sp>
      <p:pic>
        <p:nvPicPr>
          <p:cNvPr id="6" name="Рисунок 5" descr="4444_16.jpg"/>
          <p:cNvPicPr>
            <a:picLocks noChangeAspect="1"/>
          </p:cNvPicPr>
          <p:nvPr/>
        </p:nvPicPr>
        <p:blipFill>
          <a:blip r:embed="rId5"/>
          <a:stretch>
            <a:fillRect/>
          </a:stretch>
        </p:blipFill>
        <p:spPr>
          <a:xfrm>
            <a:off x="0" y="0"/>
            <a:ext cx="9144000" cy="16674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286500"/>
            <a:ext cx="8715436" cy="1143000"/>
          </a:xfrm>
        </p:spPr>
        <p:txBody>
          <a:bodyPr>
            <a:normAutofit fontScale="90000"/>
          </a:bodyPr>
          <a:lstStyle/>
          <a:p>
            <a:r>
              <a:rPr lang="uk-UA" sz="1900" dirty="0" smtClean="0">
                <a:solidFill>
                  <a:schemeClr val="tx1"/>
                </a:solidFill>
              </a:rPr>
              <a:t>5. </a:t>
            </a:r>
            <a:r>
              <a:rPr lang="uk-UA" sz="1900" b="1" dirty="0" smtClean="0">
                <a:solidFill>
                  <a:schemeClr val="tx1"/>
                </a:solidFill>
              </a:rPr>
              <a:t>Розширений глосарій термінів та понять</a:t>
            </a:r>
            <a:r>
              <a:rPr lang="uk-UA" sz="1900" dirty="0" smtClean="0">
                <a:solidFill>
                  <a:schemeClr val="tx1"/>
                </a:solidFill>
              </a:rPr>
              <a:t> із академічної доброчесності;</a:t>
            </a:r>
            <a:r>
              <a:rPr lang="ru-RU" sz="1900" dirty="0" smtClean="0">
                <a:solidFill>
                  <a:schemeClr val="tx1"/>
                </a:solidFill>
              </a:rPr>
              <a:t> </a:t>
            </a:r>
            <a:r>
              <a:rPr lang="uk-UA" sz="1900" dirty="0" smtClean="0">
                <a:solidFill>
                  <a:schemeClr val="tx1"/>
                </a:solidFill>
              </a:rPr>
              <a:t>Методичні рекомендації для закладів вищої освіти з підтримки принципів академічної доброчесності. </a:t>
            </a:r>
            <a:r>
              <a:rPr lang="ru-RU" sz="1900" dirty="0" smtClean="0">
                <a:solidFill>
                  <a:schemeClr val="tx1"/>
                </a:solidFill>
              </a:rPr>
              <a:t>Лист МОН </a:t>
            </a:r>
            <a:r>
              <a:rPr lang="ru-RU" sz="1900" dirty="0" err="1" smtClean="0">
                <a:solidFill>
                  <a:schemeClr val="tx1"/>
                </a:solidFill>
              </a:rPr>
              <a:t>від</a:t>
            </a:r>
            <a:r>
              <a:rPr lang="ru-RU" sz="1900" dirty="0" smtClean="0">
                <a:solidFill>
                  <a:schemeClr val="tx1"/>
                </a:solidFill>
              </a:rPr>
              <a:t> 23.10.2018 р. № 1/9-650. </a:t>
            </a:r>
            <a:r>
              <a:rPr lang="ru-RU" sz="1900" dirty="0" err="1" smtClean="0">
                <a:solidFill>
                  <a:schemeClr val="tx1"/>
                </a:solidFill>
              </a:rPr>
              <a:t>Автори</a:t>
            </a:r>
            <a:r>
              <a:rPr lang="ru-RU" sz="1900" dirty="0" smtClean="0">
                <a:solidFill>
                  <a:schemeClr val="tx1"/>
                </a:solidFill>
              </a:rPr>
              <a:t> — </a:t>
            </a:r>
            <a:r>
              <a:rPr lang="ru-RU" sz="1900" dirty="0" err="1" smtClean="0">
                <a:solidFill>
                  <a:schemeClr val="tx1"/>
                </a:solidFill>
              </a:rPr>
              <a:t>Володимир</a:t>
            </a:r>
            <a:r>
              <a:rPr lang="ru-RU" sz="1900" dirty="0" smtClean="0">
                <a:solidFill>
                  <a:schemeClr val="tx1"/>
                </a:solidFill>
              </a:rPr>
              <a:t> Бахрушин, </a:t>
            </a:r>
            <a:r>
              <a:rPr lang="ru-RU" sz="1900" dirty="0" err="1" smtClean="0">
                <a:solidFill>
                  <a:schemeClr val="tx1"/>
                </a:solidFill>
              </a:rPr>
              <a:t>Євген</a:t>
            </a:r>
            <a:r>
              <a:rPr lang="ru-RU" sz="1900" dirty="0" smtClean="0">
                <a:solidFill>
                  <a:schemeClr val="tx1"/>
                </a:solidFill>
              </a:rPr>
              <a:t> </a:t>
            </a:r>
            <a:r>
              <a:rPr lang="ru-RU" sz="1900" dirty="0" err="1" smtClean="0">
                <a:solidFill>
                  <a:schemeClr val="tx1"/>
                </a:solidFill>
              </a:rPr>
              <a:t>Ніколаєв</a:t>
            </a:r>
            <a:r>
              <a:rPr lang="ru-RU" sz="1900" dirty="0" smtClean="0">
                <a:solidFill>
                  <a:schemeClr val="tx1"/>
                </a:solidFill>
              </a:rPr>
              <a:t>. </a:t>
            </a:r>
            <a:r>
              <a:rPr lang="ru-RU" sz="1900" dirty="0" err="1" smtClean="0">
                <a:solidFill>
                  <a:schemeClr val="tx1"/>
                </a:solidFill>
              </a:rPr>
              <a:t>Підготовлено</a:t>
            </a:r>
            <a:r>
              <a:rPr lang="ru-RU" sz="1900" dirty="0" smtClean="0">
                <a:solidFill>
                  <a:schemeClr val="tx1"/>
                </a:solidFill>
              </a:rPr>
              <a:t> в рамках </a:t>
            </a:r>
            <a:r>
              <a:rPr lang="ru-RU" sz="1900" dirty="0" err="1" smtClean="0">
                <a:solidFill>
                  <a:schemeClr val="tx1"/>
                </a:solidFill>
              </a:rPr>
              <a:t>Проєкту</a:t>
            </a:r>
            <a:r>
              <a:rPr lang="ru-RU" sz="1900" dirty="0" smtClean="0">
                <a:solidFill>
                  <a:schemeClr val="tx1"/>
                </a:solidFill>
              </a:rPr>
              <a:t> </a:t>
            </a:r>
            <a:r>
              <a:rPr lang="ru-RU" sz="1900" dirty="0" err="1" smtClean="0">
                <a:solidFill>
                  <a:schemeClr val="tx1"/>
                </a:solidFill>
              </a:rPr>
              <a:t>сприяння</a:t>
            </a:r>
            <a:r>
              <a:rPr lang="ru-RU" sz="1900" dirty="0" smtClean="0">
                <a:solidFill>
                  <a:schemeClr val="tx1"/>
                </a:solidFill>
              </a:rPr>
              <a:t> </a:t>
            </a:r>
            <a:r>
              <a:rPr lang="ru-RU" sz="1900" dirty="0" err="1" smtClean="0">
                <a:solidFill>
                  <a:schemeClr val="tx1"/>
                </a:solidFill>
              </a:rPr>
              <a:t>академічній</a:t>
            </a:r>
            <a:r>
              <a:rPr lang="ru-RU" sz="1900" dirty="0" smtClean="0">
                <a:solidFill>
                  <a:schemeClr val="tx1"/>
                </a:solidFill>
              </a:rPr>
              <a:t> </a:t>
            </a:r>
            <a:r>
              <a:rPr lang="ru-RU" sz="1900" dirty="0" err="1" smtClean="0">
                <a:solidFill>
                  <a:schemeClr val="tx1"/>
                </a:solidFill>
              </a:rPr>
              <a:t>доброчесності</a:t>
            </a:r>
            <a:r>
              <a:rPr lang="ru-RU" sz="1900" dirty="0" smtClean="0">
                <a:solidFill>
                  <a:schemeClr val="tx1"/>
                </a:solidFill>
              </a:rPr>
              <a:t> в </a:t>
            </a:r>
            <a:r>
              <a:rPr lang="ru-RU" sz="1900" dirty="0" err="1" smtClean="0">
                <a:solidFill>
                  <a:schemeClr val="tx1"/>
                </a:solidFill>
              </a:rPr>
              <a:t>Україні</a:t>
            </a:r>
            <a:r>
              <a:rPr lang="ru-RU" sz="1900" dirty="0" smtClean="0">
                <a:solidFill>
                  <a:schemeClr val="tx1"/>
                </a:solidFill>
              </a:rPr>
              <a:t>.    </a:t>
            </a:r>
            <a:br>
              <a:rPr lang="ru-RU" sz="1900" dirty="0" smtClean="0">
                <a:solidFill>
                  <a:schemeClr val="tx1"/>
                </a:solidFill>
              </a:rPr>
            </a:br>
            <a:r>
              <a:rPr lang="ru-RU" sz="1900" dirty="0" smtClean="0">
                <a:solidFill>
                  <a:schemeClr val="tx1"/>
                </a:solidFill>
              </a:rPr>
              <a:t>           </a:t>
            </a:r>
            <a:br>
              <a:rPr lang="ru-RU" sz="1900" dirty="0" smtClean="0">
                <a:solidFill>
                  <a:schemeClr val="tx1"/>
                </a:solidFill>
              </a:rPr>
            </a:br>
            <a:r>
              <a:rPr lang="ru-RU" sz="1900" dirty="0" smtClean="0">
                <a:solidFill>
                  <a:schemeClr val="tx1"/>
                </a:solidFill>
              </a:rPr>
              <a:t>6. </a:t>
            </a:r>
            <a:r>
              <a:rPr lang="ru-RU" sz="1900" dirty="0" err="1" smtClean="0">
                <a:solidFill>
                  <a:schemeClr val="tx1"/>
                </a:solidFill>
              </a:rPr>
              <a:t>Запобігання</a:t>
            </a:r>
            <a:r>
              <a:rPr lang="ru-RU" sz="1900" dirty="0" smtClean="0">
                <a:solidFill>
                  <a:schemeClr val="tx1"/>
                </a:solidFill>
              </a:rPr>
              <a:t> </a:t>
            </a:r>
            <a:r>
              <a:rPr lang="ru-RU" sz="1900" dirty="0" err="1" smtClean="0">
                <a:solidFill>
                  <a:schemeClr val="tx1"/>
                </a:solidFill>
              </a:rPr>
              <a:t>окремих</a:t>
            </a:r>
            <a:r>
              <a:rPr lang="ru-RU" sz="1900" dirty="0" smtClean="0">
                <a:solidFill>
                  <a:schemeClr val="tx1"/>
                </a:solidFill>
              </a:rPr>
              <a:t> проблем </a:t>
            </a:r>
            <a:r>
              <a:rPr lang="ru-RU" sz="1900" dirty="0" err="1" smtClean="0">
                <a:solidFill>
                  <a:schemeClr val="tx1"/>
                </a:solidFill>
              </a:rPr>
              <a:t>і</a:t>
            </a:r>
            <a:r>
              <a:rPr lang="ru-RU" sz="1900" dirty="0" smtClean="0">
                <a:solidFill>
                  <a:schemeClr val="tx1"/>
                </a:solidFill>
              </a:rPr>
              <a:t> </a:t>
            </a:r>
            <a:r>
              <a:rPr lang="ru-RU" sz="1900" dirty="0" err="1" smtClean="0">
                <a:solidFill>
                  <a:schemeClr val="tx1"/>
                </a:solidFill>
              </a:rPr>
              <a:t>помилок</a:t>
            </a:r>
            <a:r>
              <a:rPr lang="ru-RU" sz="1900" dirty="0" smtClean="0">
                <a:solidFill>
                  <a:schemeClr val="tx1"/>
                </a:solidFill>
              </a:rPr>
              <a:t> у </a:t>
            </a:r>
            <a:r>
              <a:rPr lang="ru-RU" sz="1900" b="1" dirty="0" smtClean="0">
                <a:solidFill>
                  <a:schemeClr val="tx1"/>
                </a:solidFill>
              </a:rPr>
              <a:t>практиках </a:t>
            </a:r>
            <a:r>
              <a:rPr lang="ru-RU" sz="1900" b="1" dirty="0" err="1" smtClean="0">
                <a:solidFill>
                  <a:schemeClr val="tx1"/>
                </a:solidFill>
              </a:rPr>
              <a:t>забезпечення</a:t>
            </a:r>
            <a:r>
              <a:rPr lang="ru-RU" sz="1900" b="1" dirty="0" smtClean="0">
                <a:solidFill>
                  <a:schemeClr val="tx1"/>
                </a:solidFill>
              </a:rPr>
              <a:t> </a:t>
            </a:r>
            <a:r>
              <a:rPr lang="ru-RU" sz="1900" b="1" dirty="0" err="1" smtClean="0">
                <a:solidFill>
                  <a:schemeClr val="tx1"/>
                </a:solidFill>
              </a:rPr>
              <a:t>академічної</a:t>
            </a:r>
            <a:r>
              <a:rPr lang="ru-RU" sz="1900" b="1" dirty="0" smtClean="0">
                <a:solidFill>
                  <a:schemeClr val="tx1"/>
                </a:solidFill>
              </a:rPr>
              <a:t> </a:t>
            </a:r>
            <a:r>
              <a:rPr lang="ru-RU" sz="1900" b="1" dirty="0" err="1" smtClean="0">
                <a:solidFill>
                  <a:schemeClr val="tx1"/>
                </a:solidFill>
              </a:rPr>
              <a:t>доброчесності</a:t>
            </a:r>
            <a:r>
              <a:rPr lang="ru-RU" sz="1900" dirty="0" smtClean="0">
                <a:solidFill>
                  <a:schemeClr val="tx1"/>
                </a:solidFill>
              </a:rPr>
              <a:t> : </a:t>
            </a:r>
            <a:r>
              <a:rPr lang="ru-RU" sz="1900" dirty="0" err="1" smtClean="0">
                <a:solidFill>
                  <a:schemeClr val="tx1"/>
                </a:solidFill>
              </a:rPr>
              <a:t>Аналітична</a:t>
            </a:r>
            <a:r>
              <a:rPr lang="ru-RU" sz="1900" dirty="0" smtClean="0">
                <a:solidFill>
                  <a:schemeClr val="tx1"/>
                </a:solidFill>
              </a:rPr>
              <a:t> записка. Лист МОН </a:t>
            </a:r>
            <a:r>
              <a:rPr lang="ru-RU" sz="1900" dirty="0" err="1" smtClean="0">
                <a:solidFill>
                  <a:schemeClr val="tx1"/>
                </a:solidFill>
              </a:rPr>
              <a:t>від</a:t>
            </a:r>
            <a:r>
              <a:rPr lang="ru-RU" sz="1900" dirty="0" smtClean="0">
                <a:solidFill>
                  <a:schemeClr val="tx1"/>
                </a:solidFill>
              </a:rPr>
              <a:t> 20.05.2020 р. № 1/9-263. Автор — </a:t>
            </a:r>
            <a:r>
              <a:rPr lang="ru-RU" sz="1900" dirty="0" err="1" smtClean="0">
                <a:solidFill>
                  <a:schemeClr val="tx1"/>
                </a:solidFill>
              </a:rPr>
              <a:t>Володимир</a:t>
            </a:r>
            <a:r>
              <a:rPr lang="ru-RU" sz="1900" dirty="0" smtClean="0">
                <a:solidFill>
                  <a:schemeClr val="tx1"/>
                </a:solidFill>
              </a:rPr>
              <a:t> Бахрушин.</a:t>
            </a:r>
            <a:br>
              <a:rPr lang="ru-RU" sz="1900" dirty="0" smtClean="0">
                <a:solidFill>
                  <a:schemeClr val="tx1"/>
                </a:solidFill>
              </a:rPr>
            </a:br>
            <a:r>
              <a:rPr lang="uk-UA" sz="1900" dirty="0" smtClean="0">
                <a:solidFill>
                  <a:schemeClr val="tx1"/>
                </a:solidFill>
              </a:rPr>
              <a:t> </a:t>
            </a:r>
            <a:r>
              <a:rPr lang="ru-RU" sz="1900" dirty="0" smtClean="0">
                <a:solidFill>
                  <a:schemeClr val="tx1"/>
                </a:solidFill>
              </a:rPr>
              <a:t/>
            </a:r>
            <a:br>
              <a:rPr lang="ru-RU" sz="1900" dirty="0" smtClean="0">
                <a:solidFill>
                  <a:schemeClr val="tx1"/>
                </a:solidFill>
              </a:rPr>
            </a:br>
            <a:r>
              <a:rPr lang="ru-RU" sz="1900" dirty="0" smtClean="0">
                <a:solidFill>
                  <a:schemeClr val="tx1"/>
                </a:solidFill>
              </a:rPr>
              <a:t>7. </a:t>
            </a:r>
            <a:r>
              <a:rPr lang="ru-RU" sz="1900" b="1" dirty="0" smtClean="0">
                <a:solidFill>
                  <a:schemeClr val="tx1"/>
                </a:solidFill>
              </a:rPr>
              <a:t>Про </a:t>
            </a:r>
            <a:r>
              <a:rPr lang="ru-RU" sz="1900" b="1" dirty="0" err="1" smtClean="0">
                <a:solidFill>
                  <a:schemeClr val="tx1"/>
                </a:solidFill>
              </a:rPr>
              <a:t>належну</a:t>
            </a:r>
            <a:r>
              <a:rPr lang="ru-RU" sz="1900" b="1" dirty="0" smtClean="0">
                <a:solidFill>
                  <a:schemeClr val="tx1"/>
                </a:solidFill>
              </a:rPr>
              <a:t> </a:t>
            </a:r>
            <a:r>
              <a:rPr lang="ru-RU" sz="1900" b="1" dirty="0" err="1" smtClean="0">
                <a:solidFill>
                  <a:schemeClr val="tx1"/>
                </a:solidFill>
              </a:rPr>
              <a:t>якість</a:t>
            </a:r>
            <a:r>
              <a:rPr lang="ru-RU" sz="1900" b="1" dirty="0" smtClean="0">
                <a:solidFill>
                  <a:schemeClr val="tx1"/>
                </a:solidFill>
              </a:rPr>
              <a:t> </a:t>
            </a:r>
            <a:r>
              <a:rPr lang="ru-RU" sz="1900" b="1" dirty="0" err="1" smtClean="0">
                <a:solidFill>
                  <a:schemeClr val="tx1"/>
                </a:solidFill>
              </a:rPr>
              <a:t>дисертаційних</a:t>
            </a:r>
            <a:r>
              <a:rPr lang="ru-RU" sz="1900" b="1" dirty="0" smtClean="0">
                <a:solidFill>
                  <a:schemeClr val="tx1"/>
                </a:solidFill>
              </a:rPr>
              <a:t> </a:t>
            </a:r>
            <a:r>
              <a:rPr lang="ru-RU" sz="1900" b="1" dirty="0" err="1" smtClean="0">
                <a:solidFill>
                  <a:schemeClr val="tx1"/>
                </a:solidFill>
              </a:rPr>
              <a:t>досліджень</a:t>
            </a:r>
            <a:r>
              <a:rPr lang="ru-RU" sz="1900" dirty="0" smtClean="0">
                <a:solidFill>
                  <a:schemeClr val="tx1"/>
                </a:solidFill>
              </a:rPr>
              <a:t>. Лист МОН </a:t>
            </a:r>
            <a:r>
              <a:rPr lang="ru-RU" sz="1900" dirty="0" err="1" smtClean="0">
                <a:solidFill>
                  <a:schemeClr val="tx1"/>
                </a:solidFill>
              </a:rPr>
              <a:t>від</a:t>
            </a:r>
            <a:r>
              <a:rPr lang="ru-RU" sz="1900" dirty="0" smtClean="0">
                <a:solidFill>
                  <a:schemeClr val="tx1"/>
                </a:solidFill>
              </a:rPr>
              <a:t> 11.06.2020 р. № 1/9-318. Автор — </a:t>
            </a:r>
            <a:r>
              <a:rPr lang="ru-RU" sz="1900" dirty="0" err="1" smtClean="0">
                <a:solidFill>
                  <a:schemeClr val="tx1"/>
                </a:solidFill>
              </a:rPr>
              <a:t>Наталія</a:t>
            </a:r>
            <a:r>
              <a:rPr lang="ru-RU" sz="1900" dirty="0" smtClean="0">
                <a:solidFill>
                  <a:schemeClr val="tx1"/>
                </a:solidFill>
              </a:rPr>
              <a:t> </a:t>
            </a:r>
            <a:r>
              <a:rPr lang="ru-RU" sz="1900" dirty="0" err="1" smtClean="0">
                <a:solidFill>
                  <a:schemeClr val="tx1"/>
                </a:solidFill>
              </a:rPr>
              <a:t>Костецька</a:t>
            </a:r>
            <a:r>
              <a:rPr lang="ru-RU" sz="1900" dirty="0" smtClean="0">
                <a:solidFill>
                  <a:schemeClr val="tx1"/>
                </a:solidFill>
              </a:rPr>
              <a:t>.</a:t>
            </a:r>
            <a:br>
              <a:rPr lang="ru-RU" sz="1900" dirty="0" smtClean="0">
                <a:solidFill>
                  <a:schemeClr val="tx1"/>
                </a:solidFill>
              </a:rPr>
            </a:br>
            <a:r>
              <a:rPr lang="ru-RU" sz="1900" dirty="0" smtClean="0">
                <a:solidFill>
                  <a:schemeClr val="tx1"/>
                </a:solidFill>
              </a:rPr>
              <a:t/>
            </a:r>
            <a:br>
              <a:rPr lang="ru-RU" sz="1900" dirty="0" smtClean="0">
                <a:solidFill>
                  <a:schemeClr val="tx1"/>
                </a:solidFill>
              </a:rPr>
            </a:br>
            <a:r>
              <a:rPr lang="ru-RU" sz="1900" dirty="0" smtClean="0">
                <a:solidFill>
                  <a:schemeClr val="tx1"/>
                </a:solidFill>
              </a:rPr>
              <a:t>8. </a:t>
            </a:r>
            <a:r>
              <a:rPr lang="ru-RU" sz="1900" dirty="0" err="1" smtClean="0">
                <a:solidFill>
                  <a:schemeClr val="tx1"/>
                </a:solidFill>
              </a:rPr>
              <a:t>Рекомендації</a:t>
            </a:r>
            <a:r>
              <a:rPr lang="ru-RU" sz="1900" dirty="0" smtClean="0">
                <a:solidFill>
                  <a:schemeClr val="tx1"/>
                </a:solidFill>
              </a:rPr>
              <a:t> для </a:t>
            </a:r>
            <a:r>
              <a:rPr lang="ru-RU" sz="1900" dirty="0" err="1" smtClean="0">
                <a:solidFill>
                  <a:schemeClr val="tx1"/>
                </a:solidFill>
              </a:rPr>
              <a:t>закладів</a:t>
            </a:r>
            <a:r>
              <a:rPr lang="ru-RU" sz="1900" dirty="0" smtClean="0">
                <a:solidFill>
                  <a:schemeClr val="tx1"/>
                </a:solidFill>
              </a:rPr>
              <a:t> </a:t>
            </a:r>
            <a:r>
              <a:rPr lang="ru-RU" sz="1900" dirty="0" err="1" smtClean="0">
                <a:solidFill>
                  <a:schemeClr val="tx1"/>
                </a:solidFill>
              </a:rPr>
              <a:t>вищої</a:t>
            </a:r>
            <a:r>
              <a:rPr lang="ru-RU" sz="1900" dirty="0" smtClean="0">
                <a:solidFill>
                  <a:schemeClr val="tx1"/>
                </a:solidFill>
              </a:rPr>
              <a:t> </a:t>
            </a:r>
            <a:r>
              <a:rPr lang="ru-RU" sz="1900" dirty="0" err="1" smtClean="0">
                <a:solidFill>
                  <a:schemeClr val="tx1"/>
                </a:solidFill>
              </a:rPr>
              <a:t>освіти</a:t>
            </a:r>
            <a:r>
              <a:rPr lang="ru-RU" sz="1900" dirty="0" smtClean="0">
                <a:solidFill>
                  <a:schemeClr val="tx1"/>
                </a:solidFill>
              </a:rPr>
              <a:t> </a:t>
            </a:r>
            <a:r>
              <a:rPr lang="ru-RU" sz="1900" dirty="0" err="1" smtClean="0">
                <a:solidFill>
                  <a:schemeClr val="tx1"/>
                </a:solidFill>
              </a:rPr>
              <a:t>щодо</a:t>
            </a:r>
            <a:r>
              <a:rPr lang="ru-RU" sz="1900" dirty="0" smtClean="0">
                <a:solidFill>
                  <a:schemeClr val="tx1"/>
                </a:solidFill>
              </a:rPr>
              <a:t> </a:t>
            </a:r>
            <a:r>
              <a:rPr lang="ru-RU" sz="1900" dirty="0" err="1" smtClean="0">
                <a:solidFill>
                  <a:schemeClr val="tx1"/>
                </a:solidFill>
              </a:rPr>
              <a:t>розробки</a:t>
            </a:r>
            <a:r>
              <a:rPr lang="ru-RU" sz="1900" dirty="0" smtClean="0">
                <a:solidFill>
                  <a:schemeClr val="tx1"/>
                </a:solidFill>
              </a:rPr>
              <a:t> та </a:t>
            </a:r>
            <a:r>
              <a:rPr lang="ru-RU" sz="1900" b="1" dirty="0" err="1" smtClean="0">
                <a:solidFill>
                  <a:schemeClr val="tx1"/>
                </a:solidFill>
              </a:rPr>
              <a:t>впровадження</a:t>
            </a:r>
            <a:r>
              <a:rPr lang="ru-RU" sz="1900" b="1" dirty="0" smtClean="0">
                <a:solidFill>
                  <a:schemeClr val="tx1"/>
                </a:solidFill>
              </a:rPr>
              <a:t> </a:t>
            </a:r>
            <a:r>
              <a:rPr lang="ru-RU" sz="1900" b="1" dirty="0" err="1" smtClean="0">
                <a:solidFill>
                  <a:schemeClr val="tx1"/>
                </a:solidFill>
              </a:rPr>
              <a:t>університетської</a:t>
            </a:r>
            <a:r>
              <a:rPr lang="ru-RU" sz="1900" b="1" dirty="0" smtClean="0">
                <a:solidFill>
                  <a:schemeClr val="tx1"/>
                </a:solidFill>
              </a:rPr>
              <a:t> </a:t>
            </a:r>
            <a:r>
              <a:rPr lang="ru-RU" sz="1900" b="1" dirty="0" err="1" smtClean="0">
                <a:solidFill>
                  <a:schemeClr val="tx1"/>
                </a:solidFill>
              </a:rPr>
              <a:t>системи</a:t>
            </a:r>
            <a:r>
              <a:rPr lang="ru-RU" sz="1900" b="1" dirty="0" smtClean="0">
                <a:solidFill>
                  <a:schemeClr val="tx1"/>
                </a:solidFill>
              </a:rPr>
              <a:t> </a:t>
            </a:r>
            <a:r>
              <a:rPr lang="ru-RU" sz="1900" b="1" dirty="0" err="1" smtClean="0">
                <a:solidFill>
                  <a:schemeClr val="tx1"/>
                </a:solidFill>
              </a:rPr>
              <a:t>забезпечення</a:t>
            </a:r>
            <a:r>
              <a:rPr lang="ru-RU" sz="1900" b="1" dirty="0" smtClean="0">
                <a:solidFill>
                  <a:schemeClr val="tx1"/>
                </a:solidFill>
              </a:rPr>
              <a:t> </a:t>
            </a:r>
            <a:r>
              <a:rPr lang="ru-RU" sz="1900" b="1" dirty="0" err="1" smtClean="0">
                <a:solidFill>
                  <a:schemeClr val="tx1"/>
                </a:solidFill>
              </a:rPr>
              <a:t>академічної</a:t>
            </a:r>
            <a:r>
              <a:rPr lang="ru-RU" sz="1900" b="1" dirty="0" smtClean="0">
                <a:solidFill>
                  <a:schemeClr val="tx1"/>
                </a:solidFill>
              </a:rPr>
              <a:t> </a:t>
            </a:r>
            <a:r>
              <a:rPr lang="ru-RU" sz="1900" b="1" dirty="0" err="1" smtClean="0">
                <a:solidFill>
                  <a:schemeClr val="tx1"/>
                </a:solidFill>
              </a:rPr>
              <a:t>доброчесності</a:t>
            </a:r>
            <a:r>
              <a:rPr lang="ru-RU" sz="1900" dirty="0" smtClean="0">
                <a:solidFill>
                  <a:schemeClr val="tx1"/>
                </a:solidFill>
              </a:rPr>
              <a:t>. </a:t>
            </a:r>
            <a:r>
              <a:rPr lang="ru-RU" sz="1900" dirty="0" err="1" smtClean="0">
                <a:solidFill>
                  <a:schemeClr val="tx1"/>
                </a:solidFill>
              </a:rPr>
              <a:t>Затверджено</a:t>
            </a:r>
            <a:r>
              <a:rPr lang="ru-RU" sz="1900" dirty="0" smtClean="0">
                <a:solidFill>
                  <a:schemeClr val="tx1"/>
                </a:solidFill>
              </a:rPr>
              <a:t> </a:t>
            </a:r>
            <a:r>
              <a:rPr lang="ru-RU" sz="1900" dirty="0" err="1" smtClean="0">
                <a:solidFill>
                  <a:schemeClr val="tx1"/>
                </a:solidFill>
              </a:rPr>
              <a:t>Рішенням</a:t>
            </a:r>
            <a:r>
              <a:rPr lang="ru-RU" sz="1900" dirty="0" smtClean="0">
                <a:solidFill>
                  <a:schemeClr val="tx1"/>
                </a:solidFill>
              </a:rPr>
              <a:t> </a:t>
            </a:r>
            <a:r>
              <a:rPr lang="ru-RU" sz="1900" dirty="0" err="1" smtClean="0">
                <a:solidFill>
                  <a:schemeClr val="tx1"/>
                </a:solidFill>
              </a:rPr>
              <a:t>Національного</a:t>
            </a:r>
            <a:r>
              <a:rPr lang="ru-RU" sz="1900" dirty="0" smtClean="0">
                <a:solidFill>
                  <a:schemeClr val="tx1"/>
                </a:solidFill>
              </a:rPr>
              <a:t> агентства </a:t>
            </a:r>
            <a:r>
              <a:rPr lang="ru-RU" sz="1900" dirty="0" err="1" smtClean="0">
                <a:solidFill>
                  <a:schemeClr val="tx1"/>
                </a:solidFill>
              </a:rPr>
              <a:t>із</a:t>
            </a:r>
            <a:r>
              <a:rPr lang="ru-RU" sz="1900" dirty="0" smtClean="0">
                <a:solidFill>
                  <a:schemeClr val="tx1"/>
                </a:solidFill>
              </a:rPr>
              <a:t> </a:t>
            </a:r>
            <a:r>
              <a:rPr lang="ru-RU" sz="1900" dirty="0" err="1" smtClean="0">
                <a:solidFill>
                  <a:schemeClr val="tx1"/>
                </a:solidFill>
              </a:rPr>
              <a:t>забезпечення</a:t>
            </a:r>
            <a:r>
              <a:rPr lang="ru-RU" sz="1900" dirty="0" smtClean="0">
                <a:solidFill>
                  <a:schemeClr val="tx1"/>
                </a:solidFill>
              </a:rPr>
              <a:t> </a:t>
            </a:r>
            <a:r>
              <a:rPr lang="ru-RU" sz="1900" dirty="0" err="1" smtClean="0">
                <a:solidFill>
                  <a:schemeClr val="tx1"/>
                </a:solidFill>
              </a:rPr>
              <a:t>якості</a:t>
            </a:r>
            <a:r>
              <a:rPr lang="ru-RU" sz="1900" dirty="0" smtClean="0">
                <a:solidFill>
                  <a:schemeClr val="tx1"/>
                </a:solidFill>
              </a:rPr>
              <a:t> </a:t>
            </a:r>
            <a:r>
              <a:rPr lang="ru-RU" sz="1900" dirty="0" err="1" smtClean="0">
                <a:solidFill>
                  <a:schemeClr val="tx1"/>
                </a:solidFill>
              </a:rPr>
              <a:t>вищої</a:t>
            </a:r>
            <a:r>
              <a:rPr lang="ru-RU" sz="1900" dirty="0" smtClean="0">
                <a:solidFill>
                  <a:schemeClr val="tx1"/>
                </a:solidFill>
              </a:rPr>
              <a:t> </a:t>
            </a:r>
            <a:r>
              <a:rPr lang="ru-RU" sz="1900" dirty="0" err="1" smtClean="0">
                <a:solidFill>
                  <a:schemeClr val="tx1"/>
                </a:solidFill>
              </a:rPr>
              <a:t>освіти</a:t>
            </a:r>
            <a:r>
              <a:rPr lang="ru-RU" sz="1900" dirty="0" smtClean="0">
                <a:solidFill>
                  <a:schemeClr val="tx1"/>
                </a:solidFill>
              </a:rPr>
              <a:t> </a:t>
            </a:r>
            <a:r>
              <a:rPr lang="ru-RU" sz="1900" dirty="0" err="1" smtClean="0">
                <a:solidFill>
                  <a:schemeClr val="tx1"/>
                </a:solidFill>
              </a:rPr>
              <a:t>від</a:t>
            </a:r>
            <a:r>
              <a:rPr lang="ru-RU" sz="1900" dirty="0" smtClean="0">
                <a:solidFill>
                  <a:schemeClr val="tx1"/>
                </a:solidFill>
              </a:rPr>
              <a:t> 29.10.2019 р. Протокол № 11.</a:t>
            </a:r>
            <a:br>
              <a:rPr lang="ru-RU" sz="1900" dirty="0" smtClean="0">
                <a:solidFill>
                  <a:schemeClr val="tx1"/>
                </a:solidFill>
              </a:rPr>
            </a:br>
            <a:r>
              <a:rPr lang="uk-UA" sz="1900" dirty="0" smtClean="0">
                <a:solidFill>
                  <a:schemeClr val="tx1"/>
                </a:solidFill>
              </a:rPr>
              <a:t> </a:t>
            </a:r>
            <a:r>
              <a:rPr lang="ru-RU" sz="1900" dirty="0" smtClean="0">
                <a:solidFill>
                  <a:schemeClr val="tx1"/>
                </a:solidFill>
              </a:rPr>
              <a:t/>
            </a:r>
            <a:br>
              <a:rPr lang="ru-RU" sz="1900" dirty="0" smtClean="0">
                <a:solidFill>
                  <a:schemeClr val="tx1"/>
                </a:solidFill>
              </a:rPr>
            </a:br>
            <a:r>
              <a:rPr lang="ru-RU" sz="1900" dirty="0" smtClean="0">
                <a:solidFill>
                  <a:schemeClr val="tx1"/>
                </a:solidFill>
              </a:rPr>
              <a:t>9. </a:t>
            </a:r>
            <a:r>
              <a:rPr lang="uk-UA" sz="1900" dirty="0" smtClean="0">
                <a:solidFill>
                  <a:schemeClr val="tx1"/>
                </a:solidFill>
              </a:rPr>
              <a:t>Рекомендації для експертів із розгляду </a:t>
            </a:r>
            <a:r>
              <a:rPr lang="uk-UA" sz="1900" b="1" dirty="0" smtClean="0">
                <a:solidFill>
                  <a:schemeClr val="tx1"/>
                </a:solidFill>
              </a:rPr>
              <a:t>внутрішньої політики і процедур забезпечення академічної доброчесності</a:t>
            </a:r>
            <a:r>
              <a:rPr lang="uk-UA" sz="1900" dirty="0" smtClean="0">
                <a:solidFill>
                  <a:schemeClr val="tx1"/>
                </a:solidFill>
              </a:rPr>
              <a:t> та зовнішньої оцінки їх якості. Схвалено Рішенням Національного </a:t>
            </a:r>
            <a:r>
              <a:rPr lang="uk-UA" sz="1900" dirty="0" err="1" smtClean="0">
                <a:solidFill>
                  <a:schemeClr val="tx1"/>
                </a:solidFill>
              </a:rPr>
              <a:t>агенства</a:t>
            </a:r>
            <a:r>
              <a:rPr lang="uk-UA" sz="1900" dirty="0" smtClean="0">
                <a:solidFill>
                  <a:schemeClr val="tx1"/>
                </a:solidFill>
              </a:rPr>
              <a:t> із забезпечення якості вищої освіти від 07.06.2022 р. Протокол № 9 (14).</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dirty="0" smtClean="0">
                <a:solidFill>
                  <a:schemeClr val="tx1"/>
                </a:solidFill>
              </a:rPr>
              <a:t/>
            </a:r>
            <a:br>
              <a:rPr lang="ru-RU" dirty="0" smtClean="0">
                <a:solidFill>
                  <a:schemeClr val="tx1"/>
                </a:solidFill>
              </a:rPr>
            </a:br>
            <a:endParaRPr lang="ru-RU" dirty="0">
              <a:solidFill>
                <a:schemeClr val="tx1"/>
              </a:solidFill>
            </a:endParaRPr>
          </a:p>
        </p:txBody>
      </p:sp>
      <p:pic>
        <p:nvPicPr>
          <p:cNvPr id="5" name="Рисунок 4" descr="2237098.jpg"/>
          <p:cNvPicPr>
            <a:picLocks noChangeAspect="1"/>
          </p:cNvPicPr>
          <p:nvPr/>
        </p:nvPicPr>
        <p:blipFill>
          <a:blip r:embed="rId3" cstate="print"/>
          <a:stretch>
            <a:fillRect/>
          </a:stretch>
        </p:blipFill>
        <p:spPr>
          <a:xfrm>
            <a:off x="0" y="5857892"/>
            <a:ext cx="9144000" cy="13441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76"/>
            <a:ext cx="7772400" cy="1362075"/>
          </a:xfrm>
        </p:spPr>
        <p:txBody>
          <a:bodyPr/>
          <a:lstStyle/>
          <a:p>
            <a:pPr algn="ctr"/>
            <a:r>
              <a:rPr lang="uk-UA" b="1" dirty="0" smtClean="0"/>
              <a:t> </a:t>
            </a:r>
            <a:r>
              <a:rPr lang="uk-UA" b="1" dirty="0" smtClean="0">
                <a:solidFill>
                  <a:srgbClr val="C00000"/>
                </a:solidFill>
              </a:rPr>
              <a:t>Політика доброчесності  ДУІТЗ </a:t>
            </a:r>
            <a:endParaRPr lang="ru-RU" dirty="0">
              <a:solidFill>
                <a:srgbClr val="C00000"/>
              </a:solidFill>
            </a:endParaRPr>
          </a:p>
        </p:txBody>
      </p:sp>
      <p:sp>
        <p:nvSpPr>
          <p:cNvPr id="3" name="Текст 2"/>
          <p:cNvSpPr>
            <a:spLocks noGrp="1"/>
          </p:cNvSpPr>
          <p:nvPr>
            <p:ph type="body" idx="1"/>
          </p:nvPr>
        </p:nvSpPr>
        <p:spPr/>
        <p:txBody>
          <a:bodyPr/>
          <a:lstStyle/>
          <a:p>
            <a:endParaRPr lang="ru-RU" dirty="0"/>
          </a:p>
        </p:txBody>
      </p:sp>
      <p:pic>
        <p:nvPicPr>
          <p:cNvPr id="6" name="Рисунок 5" descr="99.jpg"/>
          <p:cNvPicPr>
            <a:picLocks noChangeAspect="1"/>
          </p:cNvPicPr>
          <p:nvPr/>
        </p:nvPicPr>
        <p:blipFill>
          <a:blip r:embed="rId2"/>
          <a:stretch>
            <a:fillRect/>
          </a:stretch>
        </p:blipFill>
        <p:spPr>
          <a:xfrm>
            <a:off x="-783997" y="1214422"/>
            <a:ext cx="10322537" cy="564357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1000.jpg"/>
          <p:cNvPicPr>
            <a:picLocks noChangeAspect="1"/>
          </p:cNvPicPr>
          <p:nvPr/>
        </p:nvPicPr>
        <p:blipFill>
          <a:blip r:embed="rId2"/>
          <a:stretch>
            <a:fillRect/>
          </a:stretch>
        </p:blipFill>
        <p:spPr>
          <a:xfrm>
            <a:off x="214282" y="357166"/>
            <a:ext cx="8752267" cy="5896050"/>
          </a:xfrm>
          <a:prstGeom prst="rect">
            <a:avLst/>
          </a:prstGeom>
        </p:spPr>
      </p:pic>
      <p:sp>
        <p:nvSpPr>
          <p:cNvPr id="4" name="TextBox 3"/>
          <p:cNvSpPr txBox="1"/>
          <p:nvPr/>
        </p:nvSpPr>
        <p:spPr>
          <a:xfrm>
            <a:off x="357158" y="5857892"/>
            <a:ext cx="8929718" cy="584775"/>
          </a:xfrm>
          <a:prstGeom prst="rect">
            <a:avLst/>
          </a:prstGeom>
          <a:noFill/>
        </p:spPr>
        <p:txBody>
          <a:bodyPr wrap="square" rtlCol="0">
            <a:spAutoFit/>
          </a:bodyPr>
          <a:lstStyle/>
          <a:p>
            <a:r>
              <a:rPr lang="uk-UA" sz="1600" dirty="0" smtClean="0">
                <a:solidFill>
                  <a:srgbClr val="588824"/>
                </a:solidFill>
              </a:rPr>
              <a:t>Ознайомитись з повним текстом на сайті ДУІТЗ</a:t>
            </a:r>
            <a:r>
              <a:rPr lang="uk-UA" sz="1600" dirty="0" smtClean="0"/>
              <a:t>: </a:t>
            </a:r>
            <a:r>
              <a:rPr lang="en-US" sz="1600" dirty="0" smtClean="0"/>
              <a:t>https://suitt.edu.ua/wp-content/uploads/2024/01/polozhennia_pro_zabezpechennia_akademichnoi_dobrochesnosti_ta_etyky_v.pdf</a:t>
            </a:r>
            <a:endParaRPr lang="ru-R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13333.jpg"/>
          <p:cNvPicPr>
            <a:picLocks noChangeAspect="1"/>
          </p:cNvPicPr>
          <p:nvPr/>
        </p:nvPicPr>
        <p:blipFill>
          <a:blip r:embed="rId2"/>
          <a:stretch>
            <a:fillRect/>
          </a:stretch>
        </p:blipFill>
        <p:spPr>
          <a:xfrm>
            <a:off x="142844" y="142852"/>
            <a:ext cx="8796083" cy="5643602"/>
          </a:xfrm>
          <a:prstGeom prst="rect">
            <a:avLst/>
          </a:prstGeom>
        </p:spPr>
      </p:pic>
      <p:sp>
        <p:nvSpPr>
          <p:cNvPr id="4" name="TextBox 3"/>
          <p:cNvSpPr txBox="1"/>
          <p:nvPr/>
        </p:nvSpPr>
        <p:spPr>
          <a:xfrm>
            <a:off x="357158" y="5657671"/>
            <a:ext cx="8501122" cy="1200329"/>
          </a:xfrm>
          <a:prstGeom prst="rect">
            <a:avLst/>
          </a:prstGeom>
          <a:noFill/>
        </p:spPr>
        <p:txBody>
          <a:bodyPr wrap="square" rtlCol="0">
            <a:spAutoFit/>
          </a:bodyPr>
          <a:lstStyle/>
          <a:p>
            <a:r>
              <a:rPr lang="uk-UA" dirty="0" smtClean="0">
                <a:solidFill>
                  <a:srgbClr val="588824"/>
                </a:solidFill>
              </a:rPr>
              <a:t>Ознайомитись з повним текстом на сайті ДУІТЗ</a:t>
            </a:r>
            <a:r>
              <a:rPr lang="uk-UA" dirty="0" smtClean="0"/>
              <a:t>: </a:t>
            </a:r>
            <a:r>
              <a:rPr lang="en-US" dirty="0" smtClean="0"/>
              <a:t>https://suitt.edu.ua/wp-content/uploads/2024/01/polozhennia_pro_zabezpechennia_akademichnoi_dobrochesnosti_ta_etyky_v.pdf</a:t>
            </a:r>
            <a:endParaRPr lang="ru-RU"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Чи я плагіював.jpg"/>
          <p:cNvPicPr>
            <a:picLocks noChangeAspect="1"/>
          </p:cNvPicPr>
          <p:nvPr/>
        </p:nvPicPr>
        <p:blipFill>
          <a:blip r:embed="rId2" cstate="print"/>
          <a:stretch>
            <a:fillRect/>
          </a:stretch>
        </p:blipFill>
        <p:spPr>
          <a:xfrm>
            <a:off x="0" y="0"/>
            <a:ext cx="9144000" cy="5916706"/>
          </a:xfrm>
          <a:prstGeom prst="rect">
            <a:avLst/>
          </a:prstGeom>
        </p:spPr>
      </p:pic>
      <p:sp>
        <p:nvSpPr>
          <p:cNvPr id="4" name="TextBox 3"/>
          <p:cNvSpPr txBox="1"/>
          <p:nvPr/>
        </p:nvSpPr>
        <p:spPr>
          <a:xfrm>
            <a:off x="3071802" y="5786454"/>
            <a:ext cx="3025059" cy="307777"/>
          </a:xfrm>
          <a:prstGeom prst="rect">
            <a:avLst/>
          </a:prstGeom>
          <a:noFill/>
        </p:spPr>
        <p:txBody>
          <a:bodyPr wrap="none" rtlCol="0">
            <a:spAutoFit/>
          </a:bodyPr>
          <a:lstStyle/>
          <a:p>
            <a:r>
              <a:rPr lang="ru-RU" sz="1400" dirty="0" err="1" smtClean="0">
                <a:latin typeface="+mj-lt"/>
              </a:rPr>
              <a:t>Джерело</a:t>
            </a:r>
            <a:r>
              <a:rPr lang="ru-RU" sz="1400" dirty="0" smtClean="0">
                <a:latin typeface="+mj-lt"/>
              </a:rPr>
              <a:t>: </a:t>
            </a:r>
            <a:r>
              <a:rPr lang="en-US" sz="1400" dirty="0" smtClean="0">
                <a:latin typeface="+mj-lt"/>
              </a:rPr>
              <a:t>http://www.plagiarism.org/</a:t>
            </a:r>
            <a:endParaRPr lang="ru-RU" sz="1400" dirty="0">
              <a:latin typeface="+mj-lt"/>
            </a:endParaRPr>
          </a:p>
        </p:txBody>
      </p:sp>
      <p:pic>
        <p:nvPicPr>
          <p:cNvPr id="5" name="Рисунок 4" descr="2237098.jpg"/>
          <p:cNvPicPr>
            <a:picLocks noChangeAspect="1"/>
          </p:cNvPicPr>
          <p:nvPr/>
        </p:nvPicPr>
        <p:blipFill>
          <a:blip r:embed="rId3" cstate="print"/>
          <a:stretch>
            <a:fillRect/>
          </a:stretch>
        </p:blipFill>
        <p:spPr>
          <a:xfrm>
            <a:off x="0" y="6185916"/>
            <a:ext cx="9144000" cy="13441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Чи я плагіював2.jpg"/>
          <p:cNvPicPr>
            <a:picLocks noChangeAspect="1"/>
          </p:cNvPicPr>
          <p:nvPr/>
        </p:nvPicPr>
        <p:blipFill>
          <a:blip r:embed="rId2"/>
          <a:stretch>
            <a:fillRect/>
          </a:stretch>
        </p:blipFill>
        <p:spPr>
          <a:xfrm>
            <a:off x="0" y="-1"/>
            <a:ext cx="9144000" cy="5947373"/>
          </a:xfrm>
          <a:prstGeom prst="rect">
            <a:avLst/>
          </a:prstGeom>
        </p:spPr>
      </p:pic>
      <p:sp>
        <p:nvSpPr>
          <p:cNvPr id="4" name="TextBox 3"/>
          <p:cNvSpPr txBox="1"/>
          <p:nvPr/>
        </p:nvSpPr>
        <p:spPr>
          <a:xfrm>
            <a:off x="714348" y="6000768"/>
            <a:ext cx="7668061" cy="307777"/>
          </a:xfrm>
          <a:prstGeom prst="rect">
            <a:avLst/>
          </a:prstGeom>
          <a:noFill/>
        </p:spPr>
        <p:txBody>
          <a:bodyPr wrap="none" rtlCol="0">
            <a:spAutoFit/>
          </a:bodyPr>
          <a:lstStyle/>
          <a:p>
            <a:r>
              <a:rPr lang="uk-UA" sz="1400" dirty="0" smtClean="0">
                <a:latin typeface="+mj-lt"/>
              </a:rPr>
              <a:t>Джерело: </a:t>
            </a:r>
            <a:r>
              <a:rPr lang="en-US" sz="1400" dirty="0" smtClean="0">
                <a:latin typeface="+mj-lt"/>
                <a:hlinkClick r:id="rId3"/>
              </a:rPr>
              <a:t>https://www.turnitin.com</a:t>
            </a:r>
            <a:r>
              <a:rPr lang="ru-RU" sz="1400" dirty="0" smtClean="0">
                <a:latin typeface="+mj-lt"/>
              </a:rPr>
              <a:t> </a:t>
            </a:r>
            <a:r>
              <a:rPr lang="ru-RU" sz="1400" dirty="0" smtClean="0"/>
              <a:t>*Переклад </a:t>
            </a:r>
            <a:r>
              <a:rPr lang="ru-RU" sz="1400" dirty="0" err="1" smtClean="0"/>
              <a:t>українською</a:t>
            </a:r>
            <a:r>
              <a:rPr lang="ru-RU" sz="1400" dirty="0" smtClean="0"/>
              <a:t> </a:t>
            </a:r>
            <a:r>
              <a:rPr lang="ru-RU" sz="1400" dirty="0" err="1" smtClean="0"/>
              <a:t>ініційовано</a:t>
            </a:r>
            <a:r>
              <a:rPr lang="ru-RU" sz="1400" dirty="0" smtClean="0"/>
              <a:t> </a:t>
            </a:r>
            <a:r>
              <a:rPr lang="ru-RU" sz="1400" dirty="0" err="1" smtClean="0"/>
              <a:t>Світланою</a:t>
            </a:r>
            <a:r>
              <a:rPr lang="ru-RU" sz="1400" dirty="0" smtClean="0"/>
              <a:t> </a:t>
            </a:r>
            <a:r>
              <a:rPr lang="ru-RU" sz="1400" dirty="0" err="1" smtClean="0"/>
              <a:t>Чукановою</a:t>
            </a:r>
            <a:endParaRPr lang="ru-RU" sz="1400" dirty="0">
              <a:latin typeface="+mj-lt"/>
            </a:endParaRPr>
          </a:p>
        </p:txBody>
      </p:sp>
      <p:pic>
        <p:nvPicPr>
          <p:cNvPr id="5" name="Рисунок 4" descr="22370982.jpg"/>
          <p:cNvPicPr>
            <a:picLocks noChangeAspect="1"/>
          </p:cNvPicPr>
          <p:nvPr/>
        </p:nvPicPr>
        <p:blipFill>
          <a:blip r:embed="rId4" cstate="print"/>
          <a:stretch>
            <a:fillRect/>
          </a:stretch>
        </p:blipFill>
        <p:spPr>
          <a:xfrm>
            <a:off x="0" y="6357958"/>
            <a:ext cx="9144000" cy="12618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72466" cy="1143000"/>
          </a:xfrm>
        </p:spPr>
        <p:txBody>
          <a:bodyPr>
            <a:normAutofit fontScale="90000"/>
          </a:bodyPr>
          <a:lstStyle/>
          <a:p>
            <a:pPr algn="ctr"/>
            <a:r>
              <a:rPr lang="uk-UA" sz="3600" dirty="0" smtClean="0">
                <a:solidFill>
                  <a:srgbClr val="C00000"/>
                </a:solidFill>
              </a:rPr>
              <a:t>Сервіс перевірки на плагіат </a:t>
            </a:r>
            <a:r>
              <a:rPr lang="en-US" sz="3600" b="1" dirty="0" err="1" smtClean="0">
                <a:solidFill>
                  <a:srgbClr val="C00000"/>
                </a:solidFill>
              </a:rPr>
              <a:t>StrikePlagiarism</a:t>
            </a:r>
            <a:r>
              <a:rPr lang="uk-UA" sz="3600" dirty="0" smtClean="0">
                <a:solidFill>
                  <a:srgbClr val="C00000"/>
                </a:solidFill>
              </a:rPr>
              <a:t> </a:t>
            </a:r>
            <a:endParaRPr lang="ru-RU" sz="3600" dirty="0">
              <a:solidFill>
                <a:srgbClr val="C00000"/>
              </a:solidFill>
            </a:endParaRPr>
          </a:p>
        </p:txBody>
      </p:sp>
      <p:pic>
        <p:nvPicPr>
          <p:cNvPr id="4" name="Рисунок 3" descr="2237098.jpg"/>
          <p:cNvPicPr>
            <a:picLocks noChangeAspect="1"/>
          </p:cNvPicPr>
          <p:nvPr/>
        </p:nvPicPr>
        <p:blipFill>
          <a:blip r:embed="rId2" cstate="print"/>
          <a:stretch>
            <a:fillRect/>
          </a:stretch>
        </p:blipFill>
        <p:spPr>
          <a:xfrm>
            <a:off x="0" y="-857280"/>
            <a:ext cx="9144000" cy="1344168"/>
          </a:xfrm>
          <a:prstGeom prst="rect">
            <a:avLst/>
          </a:prstGeom>
        </p:spPr>
      </p:pic>
      <p:pic>
        <p:nvPicPr>
          <p:cNvPr id="5" name="Рисунок 4" descr="1.jpg"/>
          <p:cNvPicPr>
            <a:picLocks noChangeAspect="1"/>
          </p:cNvPicPr>
          <p:nvPr/>
        </p:nvPicPr>
        <p:blipFill>
          <a:blip r:embed="rId3"/>
          <a:stretch>
            <a:fillRect/>
          </a:stretch>
        </p:blipFill>
        <p:spPr>
          <a:xfrm>
            <a:off x="0" y="1428736"/>
            <a:ext cx="9144000" cy="50910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3.jpg"/>
          <p:cNvPicPr>
            <a:picLocks noChangeAspect="1"/>
          </p:cNvPicPr>
          <p:nvPr/>
        </p:nvPicPr>
        <p:blipFill>
          <a:blip r:embed="rId2"/>
          <a:stretch>
            <a:fillRect/>
          </a:stretch>
        </p:blipFill>
        <p:spPr>
          <a:xfrm>
            <a:off x="5176927" y="714356"/>
            <a:ext cx="4061527" cy="6143644"/>
          </a:xfrm>
          <a:prstGeom prst="rect">
            <a:avLst/>
          </a:prstGeom>
        </p:spPr>
      </p:pic>
      <p:pic>
        <p:nvPicPr>
          <p:cNvPr id="5" name="Рисунок 4" descr="2237098.jpg"/>
          <p:cNvPicPr>
            <a:picLocks noChangeAspect="1"/>
          </p:cNvPicPr>
          <p:nvPr/>
        </p:nvPicPr>
        <p:blipFill>
          <a:blip r:embed="rId3" cstate="print"/>
          <a:stretch>
            <a:fillRect/>
          </a:stretch>
        </p:blipFill>
        <p:spPr>
          <a:xfrm>
            <a:off x="0" y="-428652"/>
            <a:ext cx="9144000" cy="1344168"/>
          </a:xfrm>
          <a:prstGeom prst="rect">
            <a:avLst/>
          </a:prstGeom>
        </p:spPr>
      </p:pic>
      <p:sp>
        <p:nvSpPr>
          <p:cNvPr id="2" name="Заголовок 1"/>
          <p:cNvSpPr>
            <a:spLocks noGrp="1"/>
          </p:cNvSpPr>
          <p:nvPr>
            <p:ph type="title"/>
          </p:nvPr>
        </p:nvSpPr>
        <p:spPr>
          <a:xfrm>
            <a:off x="214282" y="5857892"/>
            <a:ext cx="5000660" cy="1143000"/>
          </a:xfrm>
        </p:spPr>
        <p:txBody>
          <a:bodyPr>
            <a:normAutofit fontScale="90000"/>
          </a:bodyPr>
          <a:lstStyle/>
          <a:p>
            <a:r>
              <a:rPr lang="uk-UA" sz="2000" b="1" dirty="0" smtClean="0">
                <a:solidFill>
                  <a:schemeClr val="tx1"/>
                </a:solidFill>
              </a:rPr>
              <a:t>Академічна доброчесність</a:t>
            </a:r>
            <a:r>
              <a:rPr lang="uk-UA" sz="2000" dirty="0" smtClean="0">
                <a:solidFill>
                  <a:schemeClr val="tx1"/>
                </a:solidFill>
              </a:rPr>
              <a:t> –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попередження порушень освітнього процесу.</a:t>
            </a:r>
            <a:br>
              <a:rPr lang="uk-UA" sz="2000" dirty="0" smtClean="0">
                <a:solidFill>
                  <a:schemeClr val="tx1"/>
                </a:solidFill>
              </a:rPr>
            </a:br>
            <a:r>
              <a:rPr lang="uk-UA" sz="2000" dirty="0" smtClean="0">
                <a:solidFill>
                  <a:schemeClr val="tx1"/>
                </a:solidFill>
              </a:rPr>
              <a:t/>
            </a:r>
            <a:br>
              <a:rPr lang="uk-UA" sz="2000" dirty="0" smtClean="0">
                <a:solidFill>
                  <a:schemeClr val="tx1"/>
                </a:solidFill>
              </a:rPr>
            </a:br>
            <a:r>
              <a:rPr lang="uk-UA" sz="2000" b="1" dirty="0" smtClean="0">
                <a:solidFill>
                  <a:schemeClr val="tx1"/>
                </a:solidFill>
              </a:rPr>
              <a:t>Академічна доброчесність</a:t>
            </a:r>
            <a:r>
              <a:rPr lang="uk-UA" sz="2000" dirty="0" smtClean="0">
                <a:solidFill>
                  <a:schemeClr val="tx1"/>
                </a:solidFill>
              </a:rPr>
              <a:t>  - це комплексне поняття, яке включає в себе загальне бачення конкретні принципи того, яким має бути якісний освітній процес. Стаття </a:t>
            </a:r>
            <a:r>
              <a:rPr lang="uk-UA" sz="2000" b="1" dirty="0" smtClean="0">
                <a:solidFill>
                  <a:schemeClr val="tx1"/>
                </a:solidFill>
              </a:rPr>
              <a:t>42 Закону України «Про освіту</a:t>
            </a:r>
            <a:r>
              <a:rPr lang="uk-UA" sz="2000" dirty="0" smtClean="0">
                <a:solidFill>
                  <a:schemeClr val="tx1"/>
                </a:solidFill>
              </a:rPr>
              <a:t>» визначає академічну доброчесність як «</a:t>
            </a:r>
            <a:r>
              <a:rPr lang="uk-UA" sz="2000" i="1" dirty="0" smtClean="0">
                <a:solidFill>
                  <a:schemeClr val="tx1"/>
                </a:solidFill>
              </a:rPr>
              <a:t>сукупність етичних принципів та визначених законом правил, якими мають керуватися учасники освітнього процесу</a:t>
            </a:r>
            <a:r>
              <a:rPr lang="uk-UA" sz="2000" dirty="0" smtClean="0">
                <a:solidFill>
                  <a:schemeClr val="tx1"/>
                </a:solidFill>
              </a:rPr>
              <a:t>». </a:t>
            </a:r>
            <a:br>
              <a:rPr lang="uk-UA" sz="2000" dirty="0" smtClean="0">
                <a:solidFill>
                  <a:schemeClr val="tx1"/>
                </a:solidFill>
              </a:rPr>
            </a:br>
            <a:r>
              <a:rPr lang="ru-RU" sz="1800" dirty="0" smtClean="0"/>
              <a:t/>
            </a:r>
            <a:br>
              <a:rPr lang="ru-RU" sz="1800" dirty="0" smtClean="0"/>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2370982.jpg"/>
          <p:cNvPicPr>
            <a:picLocks noChangeAspect="1"/>
          </p:cNvPicPr>
          <p:nvPr/>
        </p:nvPicPr>
        <p:blipFill>
          <a:blip r:embed="rId2" cstate="print"/>
          <a:stretch>
            <a:fillRect/>
          </a:stretch>
        </p:blipFill>
        <p:spPr>
          <a:xfrm>
            <a:off x="0" y="-857280"/>
            <a:ext cx="9144000" cy="1261872"/>
          </a:xfrm>
          <a:prstGeom prst="rect">
            <a:avLst/>
          </a:prstGeom>
        </p:spPr>
      </p:pic>
      <p:sp>
        <p:nvSpPr>
          <p:cNvPr id="2" name="Заголовок 1"/>
          <p:cNvSpPr>
            <a:spLocks noGrp="1"/>
          </p:cNvSpPr>
          <p:nvPr>
            <p:ph type="title"/>
          </p:nvPr>
        </p:nvSpPr>
        <p:spPr>
          <a:xfrm>
            <a:off x="500002" y="4071942"/>
            <a:ext cx="8643998" cy="1143000"/>
          </a:xfrm>
        </p:spPr>
        <p:txBody>
          <a:bodyPr>
            <a:normAutofit fontScale="90000"/>
          </a:bodyPr>
          <a:lstStyle/>
          <a:p>
            <a:r>
              <a:rPr lang="uk-UA" sz="2700" b="1" dirty="0" smtClean="0">
                <a:solidFill>
                  <a:schemeClr val="tx1"/>
                </a:solidFill>
              </a:rPr>
              <a:t>Постулати академічної доброчесності: </a:t>
            </a:r>
            <a:r>
              <a:rPr lang="ru-RU" sz="1800" dirty="0" smtClean="0">
                <a:solidFill>
                  <a:schemeClr val="tx1"/>
                </a:solidFill>
              </a:rPr>
              <a:t/>
            </a:r>
            <a:br>
              <a:rPr lang="ru-RU" sz="1800" dirty="0" smtClean="0">
                <a:solidFill>
                  <a:schemeClr val="tx1"/>
                </a:solidFill>
              </a:rPr>
            </a:br>
            <a:r>
              <a:rPr lang="uk-UA" sz="1800" dirty="0" smtClean="0">
                <a:solidFill>
                  <a:schemeClr val="tx1"/>
                </a:solidFill>
              </a:rPr>
              <a:t> </a:t>
            </a:r>
            <a:r>
              <a:rPr lang="ru-RU" sz="1800" dirty="0" smtClean="0">
                <a:solidFill>
                  <a:schemeClr val="tx1"/>
                </a:solidFill>
              </a:rPr>
              <a:t/>
            </a:r>
            <a:br>
              <a:rPr lang="ru-RU" sz="1800" dirty="0" smtClean="0">
                <a:solidFill>
                  <a:schemeClr val="tx1"/>
                </a:solidFill>
              </a:rPr>
            </a:br>
            <a:r>
              <a:rPr lang="ru-RU" sz="1800" b="1" dirty="0" err="1" smtClean="0">
                <a:solidFill>
                  <a:srgbClr val="588824"/>
                </a:solidFill>
              </a:rPr>
              <a:t>Чесність</a:t>
            </a:r>
            <a:r>
              <a:rPr lang="ru-RU" sz="1800" dirty="0" smtClean="0">
                <a:solidFill>
                  <a:schemeClr val="tx1"/>
                </a:solidFill>
              </a:rPr>
              <a:t/>
            </a:r>
            <a:br>
              <a:rPr lang="ru-RU" sz="1800" dirty="0" smtClean="0">
                <a:solidFill>
                  <a:schemeClr val="tx1"/>
                </a:solidFill>
              </a:rPr>
            </a:br>
            <a:r>
              <a:rPr lang="ru-RU" sz="1800" dirty="0" err="1" smtClean="0">
                <a:solidFill>
                  <a:schemeClr val="tx1"/>
                </a:solidFill>
              </a:rPr>
              <a:t>Академічні</a:t>
            </a:r>
            <a:r>
              <a:rPr lang="ru-RU" sz="1800" dirty="0" smtClean="0">
                <a:solidFill>
                  <a:schemeClr val="tx1"/>
                </a:solidFill>
              </a:rPr>
              <a:t> </a:t>
            </a:r>
            <a:r>
              <a:rPr lang="ru-RU" sz="1800" dirty="0" err="1" smtClean="0">
                <a:solidFill>
                  <a:schemeClr val="tx1"/>
                </a:solidFill>
              </a:rPr>
              <a:t>спільноти</a:t>
            </a:r>
            <a:r>
              <a:rPr lang="ru-RU" sz="1800" dirty="0" smtClean="0">
                <a:solidFill>
                  <a:schemeClr val="tx1"/>
                </a:solidFill>
              </a:rPr>
              <a:t> </a:t>
            </a:r>
            <a:r>
              <a:rPr lang="ru-RU" sz="1800" dirty="0" err="1" smtClean="0">
                <a:solidFill>
                  <a:schemeClr val="tx1"/>
                </a:solidFill>
              </a:rPr>
              <a:t>доброчесності</a:t>
            </a:r>
            <a:r>
              <a:rPr lang="ru-RU" sz="1800" dirty="0" smtClean="0">
                <a:solidFill>
                  <a:schemeClr val="tx1"/>
                </a:solidFill>
              </a:rPr>
              <a:t> </a:t>
            </a:r>
            <a:r>
              <a:rPr lang="ru-RU" sz="1800" dirty="0" err="1" smtClean="0">
                <a:solidFill>
                  <a:schemeClr val="tx1"/>
                </a:solidFill>
              </a:rPr>
              <a:t>просувають</a:t>
            </a:r>
            <a:r>
              <a:rPr lang="ru-RU" sz="1800" dirty="0" smtClean="0">
                <a:solidFill>
                  <a:schemeClr val="tx1"/>
                </a:solidFill>
              </a:rPr>
              <a:t> </a:t>
            </a:r>
            <a:r>
              <a:rPr lang="ru-RU" sz="1800" dirty="0" err="1" smtClean="0">
                <a:solidFill>
                  <a:schemeClr val="tx1"/>
                </a:solidFill>
              </a:rPr>
              <a:t>пошук</a:t>
            </a:r>
            <a:r>
              <a:rPr lang="ru-RU" sz="1800" dirty="0" smtClean="0">
                <a:solidFill>
                  <a:schemeClr val="tx1"/>
                </a:solidFill>
              </a:rPr>
              <a:t> </a:t>
            </a:r>
            <a:r>
              <a:rPr lang="ru-RU" sz="1800" dirty="0" err="1" smtClean="0">
                <a:solidFill>
                  <a:schemeClr val="tx1"/>
                </a:solidFill>
              </a:rPr>
              <a:t>істини</a:t>
            </a:r>
            <a:r>
              <a:rPr lang="ru-RU" sz="1800" dirty="0" smtClean="0">
                <a:solidFill>
                  <a:schemeClr val="tx1"/>
                </a:solidFill>
              </a:rPr>
              <a:t> </a:t>
            </a:r>
            <a:r>
              <a:rPr lang="ru-RU" sz="1800" dirty="0" err="1" smtClean="0">
                <a:solidFill>
                  <a:schemeClr val="tx1"/>
                </a:solidFill>
              </a:rPr>
              <a:t>й</a:t>
            </a:r>
            <a:r>
              <a:rPr lang="ru-RU" sz="1800" dirty="0" smtClean="0">
                <a:solidFill>
                  <a:schemeClr val="tx1"/>
                </a:solidFill>
              </a:rPr>
              <a:t> </a:t>
            </a:r>
            <a:r>
              <a:rPr lang="ru-RU" sz="1800" dirty="0" err="1" smtClean="0">
                <a:solidFill>
                  <a:schemeClr val="tx1"/>
                </a:solidFill>
              </a:rPr>
              <a:t>знання</a:t>
            </a:r>
            <a:r>
              <a:rPr lang="ru-RU" sz="1800" dirty="0" smtClean="0">
                <a:solidFill>
                  <a:schemeClr val="tx1"/>
                </a:solidFill>
              </a:rPr>
              <a:t> через </a:t>
            </a:r>
            <a:r>
              <a:rPr lang="ru-RU" sz="1800" dirty="0" err="1" smtClean="0">
                <a:solidFill>
                  <a:schemeClr val="tx1"/>
                </a:solidFill>
              </a:rPr>
              <a:t>інтелектуальну</a:t>
            </a:r>
            <a:r>
              <a:rPr lang="ru-RU" sz="1800" dirty="0" smtClean="0">
                <a:solidFill>
                  <a:schemeClr val="tx1"/>
                </a:solidFill>
              </a:rPr>
              <a:t> та </a:t>
            </a:r>
            <a:r>
              <a:rPr lang="ru-RU" sz="1800" dirty="0" err="1" smtClean="0">
                <a:solidFill>
                  <a:schemeClr val="tx1"/>
                </a:solidFill>
              </a:rPr>
              <a:t>особисту</a:t>
            </a:r>
            <a:r>
              <a:rPr lang="ru-RU" sz="1800" dirty="0" smtClean="0">
                <a:solidFill>
                  <a:schemeClr val="tx1"/>
                </a:solidFill>
              </a:rPr>
              <a:t> </a:t>
            </a:r>
            <a:r>
              <a:rPr lang="ru-RU" sz="1800" dirty="0" err="1" smtClean="0">
                <a:solidFill>
                  <a:schemeClr val="tx1"/>
                </a:solidFill>
              </a:rPr>
              <a:t>чесність</a:t>
            </a:r>
            <a:r>
              <a:rPr lang="ru-RU" sz="1800" dirty="0" smtClean="0">
                <a:solidFill>
                  <a:schemeClr val="tx1"/>
                </a:solidFill>
              </a:rPr>
              <a:t> у </a:t>
            </a:r>
            <a:r>
              <a:rPr lang="ru-RU" sz="1800" dirty="0" err="1" smtClean="0">
                <a:solidFill>
                  <a:schemeClr val="tx1"/>
                </a:solidFill>
              </a:rPr>
              <a:t>процесі</a:t>
            </a:r>
            <a:r>
              <a:rPr lang="ru-RU" sz="1800" dirty="0" smtClean="0">
                <a:solidFill>
                  <a:schemeClr val="tx1"/>
                </a:solidFill>
              </a:rPr>
              <a:t> </a:t>
            </a:r>
            <a:r>
              <a:rPr lang="ru-RU" sz="1800" dirty="0" err="1" smtClean="0">
                <a:solidFill>
                  <a:schemeClr val="tx1"/>
                </a:solidFill>
              </a:rPr>
              <a:t>навчання</a:t>
            </a:r>
            <a:r>
              <a:rPr lang="ru-RU" sz="1800" dirty="0" smtClean="0">
                <a:solidFill>
                  <a:schemeClr val="tx1"/>
                </a:solidFill>
              </a:rPr>
              <a:t>, </a:t>
            </a:r>
            <a:r>
              <a:rPr lang="ru-RU" sz="1800" dirty="0" err="1" smtClean="0">
                <a:solidFill>
                  <a:schemeClr val="tx1"/>
                </a:solidFill>
              </a:rPr>
              <a:t>викладання</a:t>
            </a:r>
            <a:r>
              <a:rPr lang="ru-RU" sz="1800" dirty="0" smtClean="0">
                <a:solidFill>
                  <a:schemeClr val="tx1"/>
                </a:solidFill>
              </a:rPr>
              <a:t>, </a:t>
            </a:r>
            <a:r>
              <a:rPr lang="ru-RU" sz="1800" dirty="0" err="1" smtClean="0">
                <a:solidFill>
                  <a:schemeClr val="tx1"/>
                </a:solidFill>
              </a:rPr>
              <a:t>наукових</a:t>
            </a:r>
            <a:r>
              <a:rPr lang="ru-RU" sz="1800" dirty="0" smtClean="0">
                <a:solidFill>
                  <a:schemeClr val="tx1"/>
                </a:solidFill>
              </a:rPr>
              <a:t> </a:t>
            </a:r>
            <a:r>
              <a:rPr lang="ru-RU" sz="1800" dirty="0" err="1" smtClean="0">
                <a:solidFill>
                  <a:schemeClr val="tx1"/>
                </a:solidFill>
              </a:rPr>
              <a:t>досліджень</a:t>
            </a:r>
            <a:r>
              <a:rPr lang="ru-RU" sz="1800" dirty="0" smtClean="0">
                <a:solidFill>
                  <a:schemeClr val="tx1"/>
                </a:solidFill>
              </a:rPr>
              <a:t> </a:t>
            </a:r>
            <a:r>
              <a:rPr lang="ru-RU" sz="1800" dirty="0" err="1" smtClean="0">
                <a:solidFill>
                  <a:schemeClr val="tx1"/>
                </a:solidFill>
              </a:rPr>
              <a:t>і</a:t>
            </a:r>
            <a:r>
              <a:rPr lang="ru-RU" sz="1800" dirty="0" smtClean="0">
                <a:solidFill>
                  <a:schemeClr val="tx1"/>
                </a:solidFill>
              </a:rPr>
              <a:t> </a:t>
            </a:r>
            <a:r>
              <a:rPr lang="ru-RU" sz="1800" dirty="0" err="1" smtClean="0">
                <a:solidFill>
                  <a:schemeClr val="tx1"/>
                </a:solidFill>
              </a:rPr>
              <a:t>надання</a:t>
            </a:r>
            <a:r>
              <a:rPr lang="ru-RU" sz="1800" dirty="0" smtClean="0">
                <a:solidFill>
                  <a:schemeClr val="tx1"/>
                </a:solidFill>
              </a:rPr>
              <a:t> </a:t>
            </a:r>
            <a:r>
              <a:rPr lang="ru-RU" sz="1800" dirty="0" err="1" smtClean="0">
                <a:solidFill>
                  <a:schemeClr val="tx1"/>
                </a:solidFill>
              </a:rPr>
              <a:t>сервісів</a:t>
            </a:r>
            <a:r>
              <a:rPr lang="ru-RU" sz="1800" dirty="0" smtClean="0">
                <a:solidFill>
                  <a:schemeClr val="tx1"/>
                </a:solidFill>
              </a:rPr>
              <a:t> по </a:t>
            </a:r>
            <a:r>
              <a:rPr lang="ru-RU" sz="1800" dirty="0" err="1" smtClean="0">
                <a:solidFill>
                  <a:schemeClr val="tx1"/>
                </a:solidFill>
              </a:rPr>
              <a:t>дорученню</a:t>
            </a:r>
            <a:r>
              <a:rPr lang="ru-RU" sz="1800" dirty="0" smtClean="0">
                <a:solidFill>
                  <a:schemeClr val="tx1"/>
                </a:solidFill>
              </a:rPr>
              <a:t> </a:t>
            </a:r>
            <a:r>
              <a:rPr lang="ru-RU" sz="1800" dirty="0" err="1" smtClean="0">
                <a:solidFill>
                  <a:schemeClr val="tx1"/>
                </a:solidFill>
              </a:rPr>
              <a:t>адміністрації</a:t>
            </a:r>
            <a:r>
              <a:rPr lang="en-US" sz="1800" dirty="0" smtClean="0">
                <a:solidFill>
                  <a:schemeClr val="tx1"/>
                </a:solidFill>
              </a:rPr>
              <a:t>.</a:t>
            </a:r>
            <a:r>
              <a:rPr lang="ru-RU" sz="1800" dirty="0" smtClean="0">
                <a:solidFill>
                  <a:schemeClr val="tx1"/>
                </a:solidFill>
              </a:rPr>
              <a:t/>
            </a:r>
            <a:br>
              <a:rPr lang="ru-RU"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err="1" smtClean="0">
                <a:solidFill>
                  <a:srgbClr val="588824"/>
                </a:solidFill>
              </a:rPr>
              <a:t>Довіра</a:t>
            </a:r>
            <a:r>
              <a:rPr lang="ru-RU" sz="1800" dirty="0" smtClean="0">
                <a:solidFill>
                  <a:schemeClr val="tx1"/>
                </a:solidFill>
              </a:rPr>
              <a:t/>
            </a:r>
            <a:br>
              <a:rPr lang="ru-RU" sz="1800" dirty="0" smtClean="0">
                <a:solidFill>
                  <a:schemeClr val="tx1"/>
                </a:solidFill>
              </a:rPr>
            </a:br>
            <a:r>
              <a:rPr lang="ru-RU" sz="1800" dirty="0" err="1" smtClean="0">
                <a:solidFill>
                  <a:schemeClr val="tx1"/>
                </a:solidFill>
              </a:rPr>
              <a:t>Академічні</a:t>
            </a:r>
            <a:r>
              <a:rPr lang="ru-RU" sz="1800" dirty="0" smtClean="0">
                <a:solidFill>
                  <a:schemeClr val="tx1"/>
                </a:solidFill>
              </a:rPr>
              <a:t> </a:t>
            </a:r>
            <a:r>
              <a:rPr lang="ru-RU" sz="1800" dirty="0" err="1" smtClean="0">
                <a:solidFill>
                  <a:schemeClr val="tx1"/>
                </a:solidFill>
              </a:rPr>
              <a:t>спільноти</a:t>
            </a:r>
            <a:r>
              <a:rPr lang="ru-RU" sz="1800" dirty="0" smtClean="0">
                <a:solidFill>
                  <a:schemeClr val="tx1"/>
                </a:solidFill>
              </a:rPr>
              <a:t> </a:t>
            </a:r>
            <a:r>
              <a:rPr lang="ru-RU" sz="1800" dirty="0" err="1" smtClean="0">
                <a:solidFill>
                  <a:schemeClr val="tx1"/>
                </a:solidFill>
              </a:rPr>
              <a:t>доброчесності</a:t>
            </a:r>
            <a:r>
              <a:rPr lang="ru-RU" sz="1800" dirty="0" smtClean="0">
                <a:solidFill>
                  <a:schemeClr val="tx1"/>
                </a:solidFill>
              </a:rPr>
              <a:t> </a:t>
            </a:r>
            <a:r>
              <a:rPr lang="ru-RU" sz="1800" dirty="0" err="1" smtClean="0">
                <a:solidFill>
                  <a:schemeClr val="tx1"/>
                </a:solidFill>
              </a:rPr>
              <a:t>стимулюють</a:t>
            </a:r>
            <a:r>
              <a:rPr lang="ru-RU" sz="1800" dirty="0" smtClean="0">
                <a:solidFill>
                  <a:schemeClr val="tx1"/>
                </a:solidFill>
              </a:rPr>
              <a:t> </a:t>
            </a:r>
            <a:r>
              <a:rPr lang="ru-RU" sz="1800" dirty="0" err="1" smtClean="0">
                <a:solidFill>
                  <a:schemeClr val="tx1"/>
                </a:solidFill>
              </a:rPr>
              <a:t>і</a:t>
            </a:r>
            <a:r>
              <a:rPr lang="ru-RU" sz="1800" dirty="0" smtClean="0">
                <a:solidFill>
                  <a:schemeClr val="tx1"/>
                </a:solidFill>
              </a:rPr>
              <a:t> </a:t>
            </a:r>
            <a:r>
              <a:rPr lang="ru-RU" sz="1800" dirty="0" err="1" smtClean="0">
                <a:solidFill>
                  <a:schemeClr val="tx1"/>
                </a:solidFill>
              </a:rPr>
              <a:t>покладаються</a:t>
            </a:r>
            <a:r>
              <a:rPr lang="ru-RU" sz="1800" dirty="0" smtClean="0">
                <a:solidFill>
                  <a:schemeClr val="tx1"/>
                </a:solidFill>
              </a:rPr>
              <a:t> на </a:t>
            </a:r>
            <a:r>
              <a:rPr lang="ru-RU" sz="1800" dirty="0" err="1" smtClean="0">
                <a:solidFill>
                  <a:schemeClr val="tx1"/>
                </a:solidFill>
              </a:rPr>
              <a:t>клімат</a:t>
            </a:r>
            <a:r>
              <a:rPr lang="ru-RU" sz="1800" dirty="0" smtClean="0">
                <a:solidFill>
                  <a:schemeClr val="tx1"/>
                </a:solidFill>
              </a:rPr>
              <a:t> </a:t>
            </a:r>
            <a:r>
              <a:rPr lang="ru-RU" sz="1800" dirty="0" err="1" smtClean="0">
                <a:solidFill>
                  <a:schemeClr val="tx1"/>
                </a:solidFill>
              </a:rPr>
              <a:t>взаємної</a:t>
            </a:r>
            <a:r>
              <a:rPr lang="ru-RU" sz="1800" dirty="0" smtClean="0">
                <a:solidFill>
                  <a:schemeClr val="tx1"/>
                </a:solidFill>
              </a:rPr>
              <a:t> </a:t>
            </a:r>
            <a:r>
              <a:rPr lang="ru-RU" sz="1800" dirty="0" err="1" smtClean="0">
                <a:solidFill>
                  <a:schemeClr val="tx1"/>
                </a:solidFill>
              </a:rPr>
              <a:t>довіри</a:t>
            </a:r>
            <a:r>
              <a:rPr lang="ru-RU" sz="1800" dirty="0" smtClean="0">
                <a:solidFill>
                  <a:schemeClr val="tx1"/>
                </a:solidFill>
              </a:rPr>
              <a:t>. </a:t>
            </a:r>
            <a:r>
              <a:rPr lang="ru-RU" sz="1800" dirty="0" err="1" smtClean="0">
                <a:solidFill>
                  <a:schemeClr val="tx1"/>
                </a:solidFill>
              </a:rPr>
              <a:t>Клімат</a:t>
            </a:r>
            <a:r>
              <a:rPr lang="ru-RU" sz="1800" dirty="0" smtClean="0">
                <a:solidFill>
                  <a:schemeClr val="tx1"/>
                </a:solidFill>
              </a:rPr>
              <a:t> </a:t>
            </a:r>
            <a:r>
              <a:rPr lang="ru-RU" sz="1800" dirty="0" err="1" smtClean="0">
                <a:solidFill>
                  <a:schemeClr val="tx1"/>
                </a:solidFill>
              </a:rPr>
              <a:t>довіри</a:t>
            </a:r>
            <a:r>
              <a:rPr lang="ru-RU" sz="1800" dirty="0" smtClean="0">
                <a:solidFill>
                  <a:schemeClr val="tx1"/>
                </a:solidFill>
              </a:rPr>
              <a:t> </a:t>
            </a:r>
            <a:r>
              <a:rPr lang="ru-RU" sz="1800" dirty="0" err="1" smtClean="0">
                <a:solidFill>
                  <a:schemeClr val="tx1"/>
                </a:solidFill>
              </a:rPr>
              <a:t>заохочує</a:t>
            </a:r>
            <a:r>
              <a:rPr lang="ru-RU" sz="1800" dirty="0" smtClean="0">
                <a:solidFill>
                  <a:schemeClr val="tx1"/>
                </a:solidFill>
              </a:rPr>
              <a:t> </a:t>
            </a:r>
            <a:r>
              <a:rPr lang="ru-RU" sz="1800" dirty="0" err="1" smtClean="0">
                <a:solidFill>
                  <a:schemeClr val="tx1"/>
                </a:solidFill>
              </a:rPr>
              <a:t>і</a:t>
            </a:r>
            <a:r>
              <a:rPr lang="ru-RU" sz="1800" dirty="0" smtClean="0">
                <a:solidFill>
                  <a:schemeClr val="tx1"/>
                </a:solidFill>
              </a:rPr>
              <a:t> </a:t>
            </a:r>
            <a:r>
              <a:rPr lang="ru-RU" sz="1800" dirty="0" err="1" smtClean="0">
                <a:solidFill>
                  <a:schemeClr val="tx1"/>
                </a:solidFill>
              </a:rPr>
              <a:t>підтримує</a:t>
            </a:r>
            <a:r>
              <a:rPr lang="ru-RU" sz="1800" dirty="0" smtClean="0">
                <a:solidFill>
                  <a:schemeClr val="tx1"/>
                </a:solidFill>
              </a:rPr>
              <a:t> </a:t>
            </a:r>
            <a:r>
              <a:rPr lang="ru-RU" sz="1800" dirty="0" err="1" smtClean="0">
                <a:solidFill>
                  <a:schemeClr val="tx1"/>
                </a:solidFill>
              </a:rPr>
              <a:t>вільний</a:t>
            </a:r>
            <a:r>
              <a:rPr lang="ru-RU" sz="1800" dirty="0" smtClean="0">
                <a:solidFill>
                  <a:schemeClr val="tx1"/>
                </a:solidFill>
              </a:rPr>
              <a:t> </a:t>
            </a:r>
            <a:r>
              <a:rPr lang="ru-RU" sz="1800" dirty="0" err="1" smtClean="0">
                <a:solidFill>
                  <a:schemeClr val="tx1"/>
                </a:solidFill>
              </a:rPr>
              <a:t>обмін</a:t>
            </a:r>
            <a:r>
              <a:rPr lang="ru-RU" sz="1800" dirty="0" smtClean="0">
                <a:solidFill>
                  <a:schemeClr val="tx1"/>
                </a:solidFill>
              </a:rPr>
              <a:t> </a:t>
            </a:r>
            <a:r>
              <a:rPr lang="ru-RU" sz="1800" dirty="0" err="1" smtClean="0">
                <a:solidFill>
                  <a:schemeClr val="tx1"/>
                </a:solidFill>
              </a:rPr>
              <a:t>ідеями</a:t>
            </a:r>
            <a:r>
              <a:rPr lang="ru-RU" sz="1800" dirty="0" smtClean="0">
                <a:solidFill>
                  <a:schemeClr val="tx1"/>
                </a:solidFill>
              </a:rPr>
              <a:t>, </a:t>
            </a:r>
            <a:r>
              <a:rPr lang="ru-RU" sz="1800" dirty="0" err="1" smtClean="0">
                <a:solidFill>
                  <a:schemeClr val="tx1"/>
                </a:solidFill>
              </a:rPr>
              <a:t>який</a:t>
            </a:r>
            <a:r>
              <a:rPr lang="ru-RU" sz="1800" dirty="0" smtClean="0">
                <a:solidFill>
                  <a:schemeClr val="tx1"/>
                </a:solidFill>
              </a:rPr>
              <a:t> </a:t>
            </a:r>
            <a:r>
              <a:rPr lang="ru-RU" sz="1800" dirty="0" err="1" smtClean="0">
                <a:solidFill>
                  <a:schemeClr val="tx1"/>
                </a:solidFill>
              </a:rPr>
              <a:t>дає</a:t>
            </a:r>
            <a:r>
              <a:rPr lang="ru-RU" sz="1800" dirty="0" smtClean="0">
                <a:solidFill>
                  <a:schemeClr val="tx1"/>
                </a:solidFill>
              </a:rPr>
              <a:t> </a:t>
            </a:r>
            <a:r>
              <a:rPr lang="ru-RU" sz="1800" dirty="0" err="1" smtClean="0">
                <a:solidFill>
                  <a:schemeClr val="tx1"/>
                </a:solidFill>
              </a:rPr>
              <a:t>можливість</a:t>
            </a:r>
            <a:r>
              <a:rPr lang="ru-RU" sz="1800" dirty="0" smtClean="0">
                <a:solidFill>
                  <a:schemeClr val="tx1"/>
                </a:solidFill>
              </a:rPr>
              <a:t> </a:t>
            </a:r>
            <a:r>
              <a:rPr lang="ru-RU" sz="1800" dirty="0" err="1" smtClean="0">
                <a:solidFill>
                  <a:schemeClr val="tx1"/>
                </a:solidFill>
              </a:rPr>
              <a:t>науковим</a:t>
            </a:r>
            <a:r>
              <a:rPr lang="ru-RU" sz="1800" dirty="0" smtClean="0">
                <a:solidFill>
                  <a:schemeClr val="tx1"/>
                </a:solidFill>
              </a:rPr>
              <a:t> </a:t>
            </a:r>
            <a:r>
              <a:rPr lang="ru-RU" sz="1800" dirty="0" err="1" smtClean="0">
                <a:solidFill>
                  <a:schemeClr val="tx1"/>
                </a:solidFill>
              </a:rPr>
              <a:t>пошукам</a:t>
            </a:r>
            <a:r>
              <a:rPr lang="ru-RU" sz="1800" dirty="0" smtClean="0">
                <a:solidFill>
                  <a:schemeClr val="tx1"/>
                </a:solidFill>
              </a:rPr>
              <a:t> </a:t>
            </a:r>
            <a:r>
              <a:rPr lang="ru-RU" sz="1800" dirty="0" err="1" smtClean="0">
                <a:solidFill>
                  <a:schemeClr val="tx1"/>
                </a:solidFill>
              </a:rPr>
              <a:t>реалізуватися</a:t>
            </a:r>
            <a:r>
              <a:rPr lang="ru-RU" sz="1800" dirty="0" smtClean="0">
                <a:solidFill>
                  <a:schemeClr val="tx1"/>
                </a:solidFill>
              </a:rPr>
              <a:t> </a:t>
            </a:r>
            <a:r>
              <a:rPr lang="ru-RU" sz="1800" dirty="0" err="1" smtClean="0">
                <a:solidFill>
                  <a:schemeClr val="tx1"/>
                </a:solidFill>
              </a:rPr>
              <a:t>найповнішою</a:t>
            </a:r>
            <a:r>
              <a:rPr lang="ru-RU" sz="1800" dirty="0" smtClean="0">
                <a:solidFill>
                  <a:schemeClr val="tx1"/>
                </a:solidFill>
              </a:rPr>
              <a:t> </a:t>
            </a:r>
            <a:r>
              <a:rPr lang="ru-RU" sz="1800" dirty="0" err="1" smtClean="0">
                <a:solidFill>
                  <a:schemeClr val="tx1"/>
                </a:solidFill>
              </a:rPr>
              <a:t>мірою</a:t>
            </a:r>
            <a:r>
              <a:rPr lang="en-US" sz="1800" dirty="0" smtClean="0">
                <a:solidFill>
                  <a:schemeClr val="tx1"/>
                </a:solidFill>
              </a:rPr>
              <a:t>.</a:t>
            </a:r>
            <a:r>
              <a:rPr lang="ru-RU" sz="1800" dirty="0" smtClean="0">
                <a:solidFill>
                  <a:schemeClr val="tx1"/>
                </a:solidFill>
              </a:rPr>
              <a:t/>
            </a:r>
            <a:br>
              <a:rPr lang="ru-RU"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err="1" smtClean="0">
                <a:solidFill>
                  <a:srgbClr val="588824"/>
                </a:solidFill>
              </a:rPr>
              <a:t>Справедливість</a:t>
            </a:r>
            <a:r>
              <a:rPr lang="ru-RU" sz="1800" dirty="0" smtClean="0">
                <a:solidFill>
                  <a:schemeClr val="tx1"/>
                </a:solidFill>
              </a:rPr>
              <a:t/>
            </a:r>
            <a:br>
              <a:rPr lang="ru-RU" sz="1800" dirty="0" smtClean="0">
                <a:solidFill>
                  <a:schemeClr val="tx1"/>
                </a:solidFill>
              </a:rPr>
            </a:br>
            <a:r>
              <a:rPr lang="ru-RU" sz="1800" dirty="0" err="1" smtClean="0">
                <a:solidFill>
                  <a:schemeClr val="tx1"/>
                </a:solidFill>
              </a:rPr>
              <a:t>Академічні</a:t>
            </a:r>
            <a:r>
              <a:rPr lang="ru-RU" sz="1800" dirty="0" smtClean="0">
                <a:solidFill>
                  <a:schemeClr val="tx1"/>
                </a:solidFill>
              </a:rPr>
              <a:t> </a:t>
            </a:r>
            <a:r>
              <a:rPr lang="ru-RU" sz="1800" dirty="0" err="1" smtClean="0">
                <a:solidFill>
                  <a:schemeClr val="tx1"/>
                </a:solidFill>
              </a:rPr>
              <a:t>спільноти</a:t>
            </a:r>
            <a:r>
              <a:rPr lang="ru-RU" sz="1800" dirty="0" smtClean="0">
                <a:solidFill>
                  <a:schemeClr val="tx1"/>
                </a:solidFill>
              </a:rPr>
              <a:t> </a:t>
            </a:r>
            <a:r>
              <a:rPr lang="ru-RU" sz="1800" dirty="0" err="1" smtClean="0">
                <a:solidFill>
                  <a:schemeClr val="tx1"/>
                </a:solidFill>
              </a:rPr>
              <a:t>доброчесності</a:t>
            </a:r>
            <a:r>
              <a:rPr lang="ru-RU" sz="1800" dirty="0" smtClean="0">
                <a:solidFill>
                  <a:schemeClr val="tx1"/>
                </a:solidFill>
              </a:rPr>
              <a:t> </a:t>
            </a:r>
            <a:r>
              <a:rPr lang="ru-RU" sz="1800" dirty="0" err="1" smtClean="0">
                <a:solidFill>
                  <a:schemeClr val="tx1"/>
                </a:solidFill>
              </a:rPr>
              <a:t>встановлюють</a:t>
            </a:r>
            <a:r>
              <a:rPr lang="ru-RU" sz="1800" dirty="0" smtClean="0">
                <a:solidFill>
                  <a:schemeClr val="tx1"/>
                </a:solidFill>
              </a:rPr>
              <a:t> </a:t>
            </a:r>
            <a:r>
              <a:rPr lang="ru-RU" sz="1800" dirty="0" err="1" smtClean="0">
                <a:solidFill>
                  <a:schemeClr val="tx1"/>
                </a:solidFill>
              </a:rPr>
              <a:t>чіткі</a:t>
            </a:r>
            <a:r>
              <a:rPr lang="ru-RU" sz="1800" dirty="0" smtClean="0">
                <a:solidFill>
                  <a:schemeClr val="tx1"/>
                </a:solidFill>
              </a:rPr>
              <a:t> </a:t>
            </a:r>
            <a:r>
              <a:rPr lang="ru-RU" sz="1800" dirty="0" err="1" smtClean="0">
                <a:solidFill>
                  <a:schemeClr val="tx1"/>
                </a:solidFill>
              </a:rPr>
              <a:t>й</a:t>
            </a:r>
            <a:r>
              <a:rPr lang="ru-RU" sz="1800" dirty="0" smtClean="0">
                <a:solidFill>
                  <a:schemeClr val="tx1"/>
                </a:solidFill>
              </a:rPr>
              <a:t> </a:t>
            </a:r>
            <a:r>
              <a:rPr lang="ru-RU" sz="1800" dirty="0" err="1" smtClean="0">
                <a:solidFill>
                  <a:schemeClr val="tx1"/>
                </a:solidFill>
              </a:rPr>
              <a:t>прозорі</a:t>
            </a:r>
            <a:r>
              <a:rPr lang="ru-RU" sz="1800" dirty="0" smtClean="0">
                <a:solidFill>
                  <a:schemeClr val="tx1"/>
                </a:solidFill>
              </a:rPr>
              <a:t> </a:t>
            </a:r>
            <a:r>
              <a:rPr lang="ru-RU" sz="1800" dirty="0" err="1" smtClean="0">
                <a:solidFill>
                  <a:schemeClr val="tx1"/>
                </a:solidFill>
              </a:rPr>
              <a:t>очікування</a:t>
            </a:r>
            <a:r>
              <a:rPr lang="ru-RU" sz="1800" dirty="0" smtClean="0">
                <a:solidFill>
                  <a:schemeClr val="tx1"/>
                </a:solidFill>
              </a:rPr>
              <a:t>, </a:t>
            </a:r>
            <a:r>
              <a:rPr lang="ru-RU" sz="1800" dirty="0" err="1" smtClean="0">
                <a:solidFill>
                  <a:schemeClr val="tx1"/>
                </a:solidFill>
              </a:rPr>
              <a:t>стандарти</a:t>
            </a:r>
            <a:r>
              <a:rPr lang="ru-RU" sz="1800" dirty="0" smtClean="0">
                <a:solidFill>
                  <a:schemeClr val="tx1"/>
                </a:solidFill>
              </a:rPr>
              <a:t> для </a:t>
            </a:r>
            <a:r>
              <a:rPr lang="ru-RU" sz="1800" dirty="0" err="1" smtClean="0">
                <a:solidFill>
                  <a:schemeClr val="tx1"/>
                </a:solidFill>
              </a:rPr>
              <a:t>підтримання</a:t>
            </a:r>
            <a:r>
              <a:rPr lang="ru-RU" sz="1800" dirty="0" smtClean="0">
                <a:solidFill>
                  <a:schemeClr val="tx1"/>
                </a:solidFill>
              </a:rPr>
              <a:t> </a:t>
            </a:r>
            <a:r>
              <a:rPr lang="ru-RU" sz="1800" dirty="0" err="1" smtClean="0">
                <a:solidFill>
                  <a:schemeClr val="tx1"/>
                </a:solidFill>
              </a:rPr>
              <a:t>справедливості</a:t>
            </a:r>
            <a:r>
              <a:rPr lang="ru-RU" sz="1800" dirty="0" smtClean="0">
                <a:solidFill>
                  <a:schemeClr val="tx1"/>
                </a:solidFill>
              </a:rPr>
              <a:t> у </a:t>
            </a:r>
            <a:r>
              <a:rPr lang="ru-RU" sz="1800" dirty="0" err="1" smtClean="0">
                <a:solidFill>
                  <a:schemeClr val="tx1"/>
                </a:solidFill>
              </a:rPr>
              <a:t>стосунках</a:t>
            </a:r>
            <a:r>
              <a:rPr lang="ru-RU" sz="1800" dirty="0" smtClean="0">
                <a:solidFill>
                  <a:schemeClr val="tx1"/>
                </a:solidFill>
              </a:rPr>
              <a:t> </a:t>
            </a:r>
            <a:r>
              <a:rPr lang="ru-RU" sz="1800" dirty="0" err="1" smtClean="0">
                <a:solidFill>
                  <a:schemeClr val="tx1"/>
                </a:solidFill>
              </a:rPr>
              <a:t>між</a:t>
            </a:r>
            <a:r>
              <a:rPr lang="ru-RU" sz="1800" dirty="0" smtClean="0">
                <a:solidFill>
                  <a:schemeClr val="tx1"/>
                </a:solidFill>
              </a:rPr>
              <a:t> </a:t>
            </a:r>
            <a:r>
              <a:rPr lang="ru-RU" sz="1800" dirty="0" err="1" smtClean="0">
                <a:solidFill>
                  <a:schemeClr val="tx1"/>
                </a:solidFill>
              </a:rPr>
              <a:t>здобувачами</a:t>
            </a:r>
            <a:r>
              <a:rPr lang="ru-RU" sz="1800" dirty="0" smtClean="0">
                <a:solidFill>
                  <a:schemeClr val="tx1"/>
                </a:solidFill>
              </a:rPr>
              <a:t> </a:t>
            </a:r>
            <a:r>
              <a:rPr lang="ru-RU" sz="1800" dirty="0" err="1" smtClean="0">
                <a:solidFill>
                  <a:schemeClr val="tx1"/>
                </a:solidFill>
              </a:rPr>
              <a:t>вищої</a:t>
            </a:r>
            <a:r>
              <a:rPr lang="ru-RU" sz="1800" dirty="0" smtClean="0">
                <a:solidFill>
                  <a:schemeClr val="tx1"/>
                </a:solidFill>
              </a:rPr>
              <a:t> </a:t>
            </a:r>
            <a:r>
              <a:rPr lang="ru-RU" sz="1800" dirty="0" err="1" smtClean="0">
                <a:solidFill>
                  <a:schemeClr val="tx1"/>
                </a:solidFill>
              </a:rPr>
              <a:t>освіти</a:t>
            </a:r>
            <a:r>
              <a:rPr lang="ru-RU" sz="1800" dirty="0" smtClean="0">
                <a:solidFill>
                  <a:schemeClr val="tx1"/>
                </a:solidFill>
              </a:rPr>
              <a:t>, </a:t>
            </a:r>
            <a:r>
              <a:rPr lang="ru-RU" sz="1800" dirty="0" err="1" smtClean="0">
                <a:solidFill>
                  <a:schemeClr val="tx1"/>
                </a:solidFill>
              </a:rPr>
              <a:t>викладачами</a:t>
            </a:r>
            <a:r>
              <a:rPr lang="ru-RU" sz="1800" dirty="0" smtClean="0">
                <a:solidFill>
                  <a:schemeClr val="tx1"/>
                </a:solidFill>
              </a:rPr>
              <a:t> та </a:t>
            </a:r>
            <a:r>
              <a:rPr lang="ru-RU" sz="1800" dirty="0" err="1" smtClean="0">
                <a:solidFill>
                  <a:schemeClr val="tx1"/>
                </a:solidFill>
              </a:rPr>
              <a:t>адміністративним</a:t>
            </a:r>
            <a:r>
              <a:rPr lang="ru-RU" sz="1800" dirty="0" smtClean="0">
                <a:solidFill>
                  <a:schemeClr val="tx1"/>
                </a:solidFill>
              </a:rPr>
              <a:t> персоналом</a:t>
            </a:r>
            <a:r>
              <a:rPr lang="en-US" sz="1800" dirty="0" smtClean="0">
                <a:solidFill>
                  <a:schemeClr val="tx1"/>
                </a:solidFill>
              </a:rPr>
              <a:t>.</a:t>
            </a:r>
            <a:r>
              <a:rPr lang="ru-RU" dirty="0" smtClean="0"/>
              <a:t/>
            </a:r>
            <a:br>
              <a:rPr lang="ru-RU" dirty="0" smtClean="0"/>
            </a:br>
            <a:endParaRPr lang="ru-RU" dirty="0"/>
          </a:p>
        </p:txBody>
      </p:sp>
      <p:pic>
        <p:nvPicPr>
          <p:cNvPr id="8" name="Рисунок 7" descr="3933.jpg"/>
          <p:cNvPicPr>
            <a:picLocks noChangeAspect="1"/>
          </p:cNvPicPr>
          <p:nvPr/>
        </p:nvPicPr>
        <p:blipFill>
          <a:blip r:embed="rId3"/>
          <a:stretch>
            <a:fillRect/>
          </a:stretch>
        </p:blipFill>
        <p:spPr>
          <a:xfrm>
            <a:off x="357158" y="4857760"/>
            <a:ext cx="8443940" cy="17286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9577.jpg"/>
          <p:cNvPicPr>
            <a:picLocks noChangeAspect="1"/>
          </p:cNvPicPr>
          <p:nvPr/>
        </p:nvPicPr>
        <p:blipFill>
          <a:blip r:embed="rId2"/>
          <a:stretch>
            <a:fillRect/>
          </a:stretch>
        </p:blipFill>
        <p:spPr>
          <a:xfrm>
            <a:off x="0" y="-1643098"/>
            <a:ext cx="9144000" cy="9200013"/>
          </a:xfrm>
          <a:prstGeom prst="rect">
            <a:avLst/>
          </a:prstGeom>
        </p:spPr>
      </p:pic>
      <p:sp>
        <p:nvSpPr>
          <p:cNvPr id="2" name="Заголовок 1"/>
          <p:cNvSpPr>
            <a:spLocks noGrp="1"/>
          </p:cNvSpPr>
          <p:nvPr>
            <p:ph type="title"/>
          </p:nvPr>
        </p:nvSpPr>
        <p:spPr>
          <a:xfrm>
            <a:off x="214282" y="3286124"/>
            <a:ext cx="8786874" cy="1143000"/>
          </a:xfrm>
        </p:spPr>
        <p:txBody>
          <a:bodyPr>
            <a:normAutofit fontScale="90000"/>
          </a:bodyPr>
          <a:lstStyle/>
          <a:p>
            <a:r>
              <a:rPr lang="ru-RU" sz="1800" b="1" dirty="0" err="1" smtClean="0">
                <a:solidFill>
                  <a:srgbClr val="588824"/>
                </a:solidFill>
              </a:rPr>
              <a:t>Повага</a:t>
            </a:r>
            <a:r>
              <a:rPr lang="ru-RU" sz="1800" dirty="0" smtClean="0">
                <a:solidFill>
                  <a:schemeClr val="tx1"/>
                </a:solidFill>
              </a:rPr>
              <a:t/>
            </a:r>
            <a:br>
              <a:rPr lang="ru-RU" sz="1800" dirty="0" smtClean="0">
                <a:solidFill>
                  <a:schemeClr val="tx1"/>
                </a:solidFill>
              </a:rPr>
            </a:br>
            <a:r>
              <a:rPr lang="ru-RU" sz="1800" dirty="0" err="1" smtClean="0">
                <a:solidFill>
                  <a:schemeClr val="tx1"/>
                </a:solidFill>
              </a:rPr>
              <a:t>Академічні</a:t>
            </a:r>
            <a:r>
              <a:rPr lang="ru-RU" sz="1800" dirty="0" smtClean="0">
                <a:solidFill>
                  <a:schemeClr val="tx1"/>
                </a:solidFill>
              </a:rPr>
              <a:t> </a:t>
            </a:r>
            <a:r>
              <a:rPr lang="ru-RU" sz="1800" dirty="0" err="1" smtClean="0">
                <a:solidFill>
                  <a:schemeClr val="tx1"/>
                </a:solidFill>
              </a:rPr>
              <a:t>спільноти</a:t>
            </a:r>
            <a:r>
              <a:rPr lang="ru-RU" sz="1800" dirty="0" smtClean="0">
                <a:solidFill>
                  <a:schemeClr val="tx1"/>
                </a:solidFill>
              </a:rPr>
              <a:t> </a:t>
            </a:r>
            <a:r>
              <a:rPr lang="ru-RU" sz="1800" dirty="0" err="1" smtClean="0">
                <a:solidFill>
                  <a:schemeClr val="tx1"/>
                </a:solidFill>
              </a:rPr>
              <a:t>доброчесності</a:t>
            </a:r>
            <a:r>
              <a:rPr lang="ru-RU" sz="1800" dirty="0" smtClean="0">
                <a:solidFill>
                  <a:schemeClr val="tx1"/>
                </a:solidFill>
              </a:rPr>
              <a:t> </a:t>
            </a:r>
            <a:r>
              <a:rPr lang="ru-RU" sz="1800" dirty="0" err="1" smtClean="0">
                <a:solidFill>
                  <a:schemeClr val="tx1"/>
                </a:solidFill>
              </a:rPr>
              <a:t>цінують</a:t>
            </a:r>
            <a:r>
              <a:rPr lang="ru-RU" sz="1800" dirty="0" smtClean="0">
                <a:solidFill>
                  <a:schemeClr val="tx1"/>
                </a:solidFill>
              </a:rPr>
              <a:t> </a:t>
            </a:r>
            <a:r>
              <a:rPr lang="ru-RU" sz="1800" dirty="0" err="1" smtClean="0">
                <a:solidFill>
                  <a:schemeClr val="tx1"/>
                </a:solidFill>
              </a:rPr>
              <a:t>інтерактивну</a:t>
            </a:r>
            <a:r>
              <a:rPr lang="ru-RU" sz="1800" dirty="0" smtClean="0">
                <a:solidFill>
                  <a:schemeClr val="tx1"/>
                </a:solidFill>
              </a:rPr>
              <a:t>, </a:t>
            </a:r>
            <a:r>
              <a:rPr lang="ru-RU" sz="1800" dirty="0" err="1" smtClean="0">
                <a:solidFill>
                  <a:schemeClr val="tx1"/>
                </a:solidFill>
              </a:rPr>
              <a:t>кооперативну</a:t>
            </a:r>
            <a:r>
              <a:rPr lang="ru-RU" sz="1800" dirty="0" smtClean="0">
                <a:solidFill>
                  <a:schemeClr val="tx1"/>
                </a:solidFill>
              </a:rPr>
              <a:t> та </a:t>
            </a:r>
            <a:r>
              <a:rPr lang="ru-RU" sz="1800" dirty="0" err="1" smtClean="0">
                <a:solidFill>
                  <a:schemeClr val="tx1"/>
                </a:solidFill>
              </a:rPr>
              <a:t>партисипативну</a:t>
            </a:r>
            <a:r>
              <a:rPr lang="ru-RU" sz="1800" dirty="0" smtClean="0">
                <a:solidFill>
                  <a:schemeClr val="tx1"/>
                </a:solidFill>
              </a:rPr>
              <a:t> природу </a:t>
            </a:r>
            <a:r>
              <a:rPr lang="ru-RU" sz="1800" dirty="0" err="1" smtClean="0">
                <a:solidFill>
                  <a:schemeClr val="tx1"/>
                </a:solidFill>
              </a:rPr>
              <a:t>навчання</a:t>
            </a:r>
            <a:r>
              <a:rPr lang="ru-RU" sz="1800" dirty="0" smtClean="0">
                <a:solidFill>
                  <a:schemeClr val="tx1"/>
                </a:solidFill>
              </a:rPr>
              <a:t> </a:t>
            </a:r>
            <a:r>
              <a:rPr lang="ru-RU" sz="1800" dirty="0" err="1" smtClean="0">
                <a:solidFill>
                  <a:schemeClr val="tx1"/>
                </a:solidFill>
              </a:rPr>
              <a:t>і</a:t>
            </a:r>
            <a:r>
              <a:rPr lang="ru-RU" sz="1800" dirty="0" smtClean="0">
                <a:solidFill>
                  <a:schemeClr val="tx1"/>
                </a:solidFill>
              </a:rPr>
              <a:t> </a:t>
            </a:r>
            <a:r>
              <a:rPr lang="ru-RU" sz="1800" dirty="0" err="1" smtClean="0">
                <a:solidFill>
                  <a:schemeClr val="tx1"/>
                </a:solidFill>
              </a:rPr>
              <a:t>пізнання</a:t>
            </a:r>
            <a:r>
              <a:rPr lang="ru-RU" sz="1800" dirty="0" smtClean="0">
                <a:solidFill>
                  <a:schemeClr val="tx1"/>
                </a:solidFill>
              </a:rPr>
              <a:t>. Вони </a:t>
            </a:r>
            <a:r>
              <a:rPr lang="ru-RU" sz="1800" dirty="0" err="1" smtClean="0">
                <a:solidFill>
                  <a:schemeClr val="tx1"/>
                </a:solidFill>
              </a:rPr>
              <a:t>поважають</a:t>
            </a:r>
            <a:r>
              <a:rPr lang="ru-RU" sz="1800" dirty="0" smtClean="0">
                <a:solidFill>
                  <a:schemeClr val="tx1"/>
                </a:solidFill>
              </a:rPr>
              <a:t> та </a:t>
            </a:r>
            <a:r>
              <a:rPr lang="ru-RU" sz="1800" dirty="0" err="1" smtClean="0">
                <a:solidFill>
                  <a:schemeClr val="tx1"/>
                </a:solidFill>
              </a:rPr>
              <a:t>вважають</a:t>
            </a:r>
            <a:r>
              <a:rPr lang="ru-RU" sz="1800" dirty="0" smtClean="0">
                <a:solidFill>
                  <a:schemeClr val="tx1"/>
                </a:solidFill>
              </a:rPr>
              <a:t> за </a:t>
            </a:r>
            <a:r>
              <a:rPr lang="ru-RU" sz="1800" dirty="0" err="1" smtClean="0">
                <a:solidFill>
                  <a:schemeClr val="tx1"/>
                </a:solidFill>
              </a:rPr>
              <a:t>належне</a:t>
            </a:r>
            <a:r>
              <a:rPr lang="ru-RU" sz="1800" dirty="0" smtClean="0">
                <a:solidFill>
                  <a:schemeClr val="tx1"/>
                </a:solidFill>
              </a:rPr>
              <a:t> </a:t>
            </a:r>
            <a:r>
              <a:rPr lang="ru-RU" sz="1800" dirty="0" err="1" smtClean="0">
                <a:solidFill>
                  <a:schemeClr val="tx1"/>
                </a:solidFill>
              </a:rPr>
              <a:t>розмаїття</a:t>
            </a:r>
            <a:r>
              <a:rPr lang="ru-RU" sz="1800" dirty="0" smtClean="0">
                <a:solidFill>
                  <a:schemeClr val="tx1"/>
                </a:solidFill>
              </a:rPr>
              <a:t> думок та </a:t>
            </a:r>
            <a:r>
              <a:rPr lang="ru-RU" sz="1800" dirty="0" err="1" smtClean="0">
                <a:solidFill>
                  <a:schemeClr val="tx1"/>
                </a:solidFill>
              </a:rPr>
              <a:t>ідей</a:t>
            </a:r>
            <a:r>
              <a:rPr lang="en-US" sz="1800" dirty="0" smtClean="0">
                <a:solidFill>
                  <a:schemeClr val="tx1"/>
                </a:solidFill>
              </a:rPr>
              <a:t>.</a:t>
            </a:r>
            <a:br>
              <a:rPr lang="en-US"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err="1" smtClean="0">
                <a:solidFill>
                  <a:srgbClr val="588824"/>
                </a:solidFill>
              </a:rPr>
              <a:t>Відповідальність</a:t>
            </a:r>
            <a:r>
              <a:rPr lang="ru-RU" sz="1800" dirty="0" smtClean="0">
                <a:solidFill>
                  <a:schemeClr val="tx1"/>
                </a:solidFill>
              </a:rPr>
              <a:t/>
            </a:r>
            <a:br>
              <a:rPr lang="ru-RU" sz="1800" dirty="0" smtClean="0">
                <a:solidFill>
                  <a:schemeClr val="tx1"/>
                </a:solidFill>
              </a:rPr>
            </a:br>
            <a:r>
              <a:rPr lang="ru-RU" sz="1800" dirty="0" err="1" smtClean="0">
                <a:solidFill>
                  <a:schemeClr val="tx1"/>
                </a:solidFill>
              </a:rPr>
              <a:t>Академічні</a:t>
            </a:r>
            <a:r>
              <a:rPr lang="ru-RU" sz="1800" dirty="0" smtClean="0">
                <a:solidFill>
                  <a:schemeClr val="tx1"/>
                </a:solidFill>
              </a:rPr>
              <a:t> </a:t>
            </a:r>
            <a:r>
              <a:rPr lang="ru-RU" sz="1800" dirty="0" err="1" smtClean="0">
                <a:solidFill>
                  <a:schemeClr val="tx1"/>
                </a:solidFill>
              </a:rPr>
              <a:t>спільноти</a:t>
            </a:r>
            <a:r>
              <a:rPr lang="ru-RU" sz="1800" dirty="0" smtClean="0">
                <a:solidFill>
                  <a:schemeClr val="tx1"/>
                </a:solidFill>
              </a:rPr>
              <a:t> </a:t>
            </a:r>
            <a:r>
              <a:rPr lang="ru-RU" sz="1800" dirty="0" err="1" smtClean="0">
                <a:solidFill>
                  <a:schemeClr val="tx1"/>
                </a:solidFill>
              </a:rPr>
              <a:t>доброчесності</a:t>
            </a:r>
            <a:r>
              <a:rPr lang="ru-RU" sz="1800" dirty="0" smtClean="0">
                <a:solidFill>
                  <a:schemeClr val="tx1"/>
                </a:solidFill>
              </a:rPr>
              <a:t> </a:t>
            </a:r>
            <a:r>
              <a:rPr lang="ru-RU" sz="1800" dirty="0" err="1" smtClean="0">
                <a:solidFill>
                  <a:schemeClr val="tx1"/>
                </a:solidFill>
              </a:rPr>
              <a:t>покладаються</a:t>
            </a:r>
            <a:r>
              <a:rPr lang="ru-RU" sz="1800" dirty="0" smtClean="0">
                <a:solidFill>
                  <a:schemeClr val="tx1"/>
                </a:solidFill>
              </a:rPr>
              <a:t> на </a:t>
            </a:r>
            <a:r>
              <a:rPr lang="ru-RU" sz="1800" dirty="0" err="1" smtClean="0">
                <a:solidFill>
                  <a:schemeClr val="tx1"/>
                </a:solidFill>
              </a:rPr>
              <a:t>принципи</a:t>
            </a:r>
            <a:r>
              <a:rPr lang="ru-RU" sz="1800" dirty="0" smtClean="0">
                <a:solidFill>
                  <a:schemeClr val="tx1"/>
                </a:solidFill>
              </a:rPr>
              <a:t> </a:t>
            </a:r>
            <a:r>
              <a:rPr lang="ru-RU" sz="1800" dirty="0" err="1" smtClean="0">
                <a:solidFill>
                  <a:schemeClr val="tx1"/>
                </a:solidFill>
              </a:rPr>
              <a:t>особистої</a:t>
            </a:r>
            <a:r>
              <a:rPr lang="ru-RU" sz="1800" dirty="0" smtClean="0">
                <a:solidFill>
                  <a:schemeClr val="tx1"/>
                </a:solidFill>
              </a:rPr>
              <a:t> </a:t>
            </a:r>
            <a:r>
              <a:rPr lang="ru-RU" sz="1800" dirty="0" err="1" smtClean="0">
                <a:solidFill>
                  <a:schemeClr val="tx1"/>
                </a:solidFill>
              </a:rPr>
              <a:t>відповідальності</a:t>
            </a:r>
            <a:r>
              <a:rPr lang="ru-RU" sz="1800" dirty="0" smtClean="0">
                <a:solidFill>
                  <a:schemeClr val="tx1"/>
                </a:solidFill>
              </a:rPr>
              <a:t>, </a:t>
            </a:r>
            <a:r>
              <a:rPr lang="ru-RU" sz="1800" dirty="0" err="1" smtClean="0">
                <a:solidFill>
                  <a:schemeClr val="tx1"/>
                </a:solidFill>
              </a:rPr>
              <a:t>що</a:t>
            </a:r>
            <a:r>
              <a:rPr lang="ru-RU" sz="1800" dirty="0" smtClean="0">
                <a:solidFill>
                  <a:schemeClr val="tx1"/>
                </a:solidFill>
              </a:rPr>
              <a:t> </a:t>
            </a:r>
            <a:r>
              <a:rPr lang="ru-RU" sz="1800" dirty="0" err="1" smtClean="0">
                <a:solidFill>
                  <a:schemeClr val="tx1"/>
                </a:solidFill>
              </a:rPr>
              <a:t>підсилюється</a:t>
            </a:r>
            <a:r>
              <a:rPr lang="ru-RU" sz="1800" dirty="0" smtClean="0">
                <a:solidFill>
                  <a:schemeClr val="tx1"/>
                </a:solidFill>
              </a:rPr>
              <a:t> </a:t>
            </a:r>
            <a:r>
              <a:rPr lang="ru-RU" sz="1800" dirty="0" err="1" smtClean="0">
                <a:solidFill>
                  <a:schemeClr val="tx1"/>
                </a:solidFill>
              </a:rPr>
              <a:t>готовністю</a:t>
            </a:r>
            <a:r>
              <a:rPr lang="ru-RU" sz="1800" dirty="0" smtClean="0">
                <a:solidFill>
                  <a:schemeClr val="tx1"/>
                </a:solidFill>
              </a:rPr>
              <a:t> </a:t>
            </a:r>
            <a:r>
              <a:rPr lang="ru-RU" sz="1800" dirty="0" err="1" smtClean="0">
                <a:solidFill>
                  <a:schemeClr val="tx1"/>
                </a:solidFill>
              </a:rPr>
              <a:t>окремих</a:t>
            </a:r>
            <a:r>
              <a:rPr lang="ru-RU" sz="1800" dirty="0" smtClean="0">
                <a:solidFill>
                  <a:schemeClr val="tx1"/>
                </a:solidFill>
              </a:rPr>
              <a:t> </a:t>
            </a:r>
            <a:r>
              <a:rPr lang="ru-RU" sz="1800" dirty="0" err="1" smtClean="0">
                <a:solidFill>
                  <a:schemeClr val="tx1"/>
                </a:solidFill>
              </a:rPr>
              <a:t>осіб</a:t>
            </a:r>
            <a:r>
              <a:rPr lang="ru-RU" sz="1800" dirty="0" smtClean="0">
                <a:solidFill>
                  <a:schemeClr val="tx1"/>
                </a:solidFill>
              </a:rPr>
              <a:t> </a:t>
            </a:r>
            <a:r>
              <a:rPr lang="ru-RU" sz="1800" dirty="0" err="1" smtClean="0">
                <a:solidFill>
                  <a:schemeClr val="tx1"/>
                </a:solidFill>
              </a:rPr>
              <a:t>і</a:t>
            </a:r>
            <a:r>
              <a:rPr lang="ru-RU" sz="1800" dirty="0" smtClean="0">
                <a:solidFill>
                  <a:schemeClr val="tx1"/>
                </a:solidFill>
              </a:rPr>
              <a:t> </a:t>
            </a:r>
            <a:r>
              <a:rPr lang="ru-RU" sz="1800" dirty="0" err="1" smtClean="0">
                <a:solidFill>
                  <a:schemeClr val="tx1"/>
                </a:solidFill>
              </a:rPr>
              <a:t>груп</a:t>
            </a:r>
            <a:r>
              <a:rPr lang="ru-RU" sz="1800" dirty="0" smtClean="0">
                <a:solidFill>
                  <a:schemeClr val="tx1"/>
                </a:solidFill>
              </a:rPr>
              <a:t> </a:t>
            </a:r>
            <a:r>
              <a:rPr lang="ru-RU" sz="1800" dirty="0" err="1" smtClean="0">
                <a:solidFill>
                  <a:schemeClr val="tx1"/>
                </a:solidFill>
              </a:rPr>
              <a:t>подавати</a:t>
            </a:r>
            <a:r>
              <a:rPr lang="ru-RU" sz="1800" dirty="0" smtClean="0">
                <a:solidFill>
                  <a:schemeClr val="tx1"/>
                </a:solidFill>
              </a:rPr>
              <a:t> приклад </a:t>
            </a:r>
            <a:r>
              <a:rPr lang="ru-RU" sz="1800" dirty="0" err="1" smtClean="0">
                <a:solidFill>
                  <a:schemeClr val="tx1"/>
                </a:solidFill>
              </a:rPr>
              <a:t>відповідальної</a:t>
            </a:r>
            <a:r>
              <a:rPr lang="ru-RU" sz="1800" dirty="0" smtClean="0">
                <a:solidFill>
                  <a:schemeClr val="tx1"/>
                </a:solidFill>
              </a:rPr>
              <a:t> </a:t>
            </a:r>
            <a:r>
              <a:rPr lang="ru-RU" sz="1800" dirty="0" err="1" smtClean="0">
                <a:solidFill>
                  <a:schemeClr val="tx1"/>
                </a:solidFill>
              </a:rPr>
              <a:t>поведінки</a:t>
            </a:r>
            <a:r>
              <a:rPr lang="ru-RU" sz="1800" dirty="0" smtClean="0">
                <a:solidFill>
                  <a:schemeClr val="tx1"/>
                </a:solidFill>
              </a:rPr>
              <a:t>. </a:t>
            </a:r>
            <a:r>
              <a:rPr lang="ru-RU" sz="1800" dirty="0" err="1" smtClean="0">
                <a:solidFill>
                  <a:schemeClr val="tx1"/>
                </a:solidFill>
              </a:rPr>
              <a:t>Підтримують</a:t>
            </a:r>
            <a:r>
              <a:rPr lang="ru-RU" sz="1800" dirty="0" smtClean="0">
                <a:solidFill>
                  <a:schemeClr val="tx1"/>
                </a:solidFill>
              </a:rPr>
              <a:t> </a:t>
            </a:r>
            <a:r>
              <a:rPr lang="ru-RU" sz="1800" dirty="0" err="1" smtClean="0">
                <a:solidFill>
                  <a:schemeClr val="tx1"/>
                </a:solidFill>
              </a:rPr>
              <a:t>взаємно</a:t>
            </a:r>
            <a:r>
              <a:rPr lang="ru-RU" sz="1800" dirty="0" smtClean="0">
                <a:solidFill>
                  <a:schemeClr val="tx1"/>
                </a:solidFill>
              </a:rPr>
              <a:t> </a:t>
            </a:r>
            <a:r>
              <a:rPr lang="ru-RU" sz="1800" dirty="0" err="1" smtClean="0">
                <a:solidFill>
                  <a:schemeClr val="tx1"/>
                </a:solidFill>
              </a:rPr>
              <a:t>узгоджені</a:t>
            </a:r>
            <a:r>
              <a:rPr lang="ru-RU" sz="1800" dirty="0" smtClean="0">
                <a:solidFill>
                  <a:schemeClr val="tx1"/>
                </a:solidFill>
              </a:rPr>
              <a:t> </a:t>
            </a:r>
            <a:r>
              <a:rPr lang="ru-RU" sz="1800" dirty="0" err="1" smtClean="0">
                <a:solidFill>
                  <a:schemeClr val="tx1"/>
                </a:solidFill>
              </a:rPr>
              <a:t>стандарти</a:t>
            </a:r>
            <a:r>
              <a:rPr lang="ru-RU" sz="1800" dirty="0" smtClean="0">
                <a:solidFill>
                  <a:schemeClr val="tx1"/>
                </a:solidFill>
              </a:rPr>
              <a:t>, а </a:t>
            </a:r>
            <a:r>
              <a:rPr lang="ru-RU" sz="1800" dirty="0" err="1" smtClean="0">
                <a:solidFill>
                  <a:schemeClr val="tx1"/>
                </a:solidFill>
              </a:rPr>
              <a:t>також</a:t>
            </a:r>
            <a:r>
              <a:rPr lang="ru-RU" sz="1800" dirty="0" smtClean="0">
                <a:solidFill>
                  <a:schemeClr val="tx1"/>
                </a:solidFill>
              </a:rPr>
              <a:t> </a:t>
            </a:r>
            <a:r>
              <a:rPr lang="ru-RU" sz="1800" dirty="0" err="1" smtClean="0">
                <a:solidFill>
                  <a:schemeClr val="tx1"/>
                </a:solidFill>
              </a:rPr>
              <a:t>вживають</a:t>
            </a:r>
            <a:r>
              <a:rPr lang="ru-RU" sz="1800" dirty="0" smtClean="0">
                <a:solidFill>
                  <a:schemeClr val="tx1"/>
                </a:solidFill>
              </a:rPr>
              <a:t> </a:t>
            </a:r>
            <a:r>
              <a:rPr lang="ru-RU" sz="1800" dirty="0" err="1" smtClean="0">
                <a:solidFill>
                  <a:schemeClr val="tx1"/>
                </a:solidFill>
              </a:rPr>
              <a:t>належних</a:t>
            </a:r>
            <a:r>
              <a:rPr lang="ru-RU" sz="1800" dirty="0" smtClean="0">
                <a:solidFill>
                  <a:schemeClr val="tx1"/>
                </a:solidFill>
              </a:rPr>
              <a:t> </a:t>
            </a:r>
            <a:r>
              <a:rPr lang="ru-RU" sz="1800" dirty="0" err="1" smtClean="0">
                <a:solidFill>
                  <a:schemeClr val="tx1"/>
                </a:solidFill>
              </a:rPr>
              <a:t>заходів</a:t>
            </a:r>
            <a:r>
              <a:rPr lang="ru-RU" sz="1800" dirty="0" smtClean="0">
                <a:solidFill>
                  <a:schemeClr val="tx1"/>
                </a:solidFill>
              </a:rPr>
              <a:t> у </a:t>
            </a:r>
            <a:r>
              <a:rPr lang="ru-RU" sz="1800" dirty="0" err="1" smtClean="0">
                <a:solidFill>
                  <a:schemeClr val="tx1"/>
                </a:solidFill>
              </a:rPr>
              <a:t>випадку</a:t>
            </a:r>
            <a:r>
              <a:rPr lang="ru-RU" sz="1800" dirty="0" smtClean="0">
                <a:solidFill>
                  <a:schemeClr val="tx1"/>
                </a:solidFill>
              </a:rPr>
              <a:t> </a:t>
            </a:r>
            <a:r>
              <a:rPr lang="ru-RU" sz="1800" dirty="0" err="1" smtClean="0">
                <a:solidFill>
                  <a:schemeClr val="tx1"/>
                </a:solidFill>
              </a:rPr>
              <a:t>їхнього</a:t>
            </a:r>
            <a:r>
              <a:rPr lang="ru-RU" sz="1800" dirty="0" smtClean="0">
                <a:solidFill>
                  <a:schemeClr val="tx1"/>
                </a:solidFill>
              </a:rPr>
              <a:t> </a:t>
            </a:r>
            <a:r>
              <a:rPr lang="ru-RU" sz="1800" dirty="0" err="1" smtClean="0">
                <a:solidFill>
                  <a:schemeClr val="tx1"/>
                </a:solidFill>
              </a:rPr>
              <a:t>недотримання</a:t>
            </a:r>
            <a:r>
              <a:rPr lang="en-US" sz="1800" dirty="0" smtClean="0">
                <a:solidFill>
                  <a:schemeClr val="tx1"/>
                </a:solidFill>
              </a:rPr>
              <a:t>.</a:t>
            </a:r>
            <a:br>
              <a:rPr lang="en-US" sz="1800" dirty="0" smtClean="0">
                <a:solidFill>
                  <a:schemeClr val="tx1"/>
                </a:solidFill>
              </a:rPr>
            </a:br>
            <a:r>
              <a:rPr lang="ru-RU" sz="1800" dirty="0" smtClean="0">
                <a:solidFill>
                  <a:schemeClr val="tx1"/>
                </a:solidFill>
              </a:rPr>
              <a:t/>
            </a:r>
            <a:br>
              <a:rPr lang="ru-RU" sz="1800" dirty="0" smtClean="0">
                <a:solidFill>
                  <a:schemeClr val="tx1"/>
                </a:solidFill>
              </a:rPr>
            </a:br>
            <a:r>
              <a:rPr lang="ru-RU" sz="1800" b="1" dirty="0" err="1" smtClean="0">
                <a:solidFill>
                  <a:srgbClr val="588824"/>
                </a:solidFill>
              </a:rPr>
              <a:t>Мужність</a:t>
            </a:r>
            <a:r>
              <a:rPr lang="ru-RU" sz="1800" dirty="0" smtClean="0">
                <a:solidFill>
                  <a:schemeClr val="tx1"/>
                </a:solidFill>
              </a:rPr>
              <a:t/>
            </a:r>
            <a:br>
              <a:rPr lang="ru-RU" sz="1800" dirty="0" smtClean="0">
                <a:solidFill>
                  <a:schemeClr val="tx1"/>
                </a:solidFill>
              </a:rPr>
            </a:br>
            <a:r>
              <a:rPr lang="ru-RU" sz="1800" dirty="0" smtClean="0">
                <a:solidFill>
                  <a:schemeClr val="tx1"/>
                </a:solidFill>
              </a:rPr>
              <a:t>Для </a:t>
            </a:r>
            <a:r>
              <a:rPr lang="ru-RU" sz="1800" dirty="0" err="1" smtClean="0">
                <a:solidFill>
                  <a:schemeClr val="tx1"/>
                </a:solidFill>
              </a:rPr>
              <a:t>розбудови</a:t>
            </a:r>
            <a:r>
              <a:rPr lang="ru-RU" sz="1800" dirty="0" smtClean="0">
                <a:solidFill>
                  <a:schemeClr val="tx1"/>
                </a:solidFill>
              </a:rPr>
              <a:t> </a:t>
            </a:r>
            <a:r>
              <a:rPr lang="ru-RU" sz="1800" dirty="0" err="1" smtClean="0">
                <a:solidFill>
                  <a:schemeClr val="tx1"/>
                </a:solidFill>
              </a:rPr>
              <a:t>й</a:t>
            </a:r>
            <a:r>
              <a:rPr lang="ru-RU" sz="1800" dirty="0" smtClean="0">
                <a:solidFill>
                  <a:schemeClr val="tx1"/>
                </a:solidFill>
              </a:rPr>
              <a:t> </a:t>
            </a:r>
            <a:r>
              <a:rPr lang="ru-RU" sz="1800" dirty="0" err="1" smtClean="0">
                <a:solidFill>
                  <a:schemeClr val="tx1"/>
                </a:solidFill>
              </a:rPr>
              <a:t>підтримання</a:t>
            </a:r>
            <a:r>
              <a:rPr lang="ru-RU" sz="1800" dirty="0" smtClean="0">
                <a:solidFill>
                  <a:schemeClr val="tx1"/>
                </a:solidFill>
              </a:rPr>
              <a:t> </a:t>
            </a:r>
            <a:r>
              <a:rPr lang="ru-RU" sz="1800" dirty="0" err="1" smtClean="0">
                <a:solidFill>
                  <a:schemeClr val="tx1"/>
                </a:solidFill>
              </a:rPr>
              <a:t>академічних</a:t>
            </a:r>
            <a:r>
              <a:rPr lang="ru-RU" sz="1800" dirty="0" smtClean="0">
                <a:solidFill>
                  <a:schemeClr val="tx1"/>
                </a:solidFill>
              </a:rPr>
              <a:t> </a:t>
            </a:r>
            <a:r>
              <a:rPr lang="ru-RU" sz="1800" dirty="0" err="1" smtClean="0">
                <a:solidFill>
                  <a:schemeClr val="tx1"/>
                </a:solidFill>
              </a:rPr>
              <a:t>спільнот</a:t>
            </a:r>
            <a:r>
              <a:rPr lang="ru-RU" sz="1800" dirty="0" smtClean="0">
                <a:solidFill>
                  <a:schemeClr val="tx1"/>
                </a:solidFill>
              </a:rPr>
              <a:t> </a:t>
            </a:r>
            <a:r>
              <a:rPr lang="ru-RU" sz="1800" dirty="0" err="1" smtClean="0">
                <a:solidFill>
                  <a:schemeClr val="tx1"/>
                </a:solidFill>
              </a:rPr>
              <a:t>доброчесності</a:t>
            </a:r>
            <a:r>
              <a:rPr lang="ru-RU" sz="1800" dirty="0" smtClean="0">
                <a:solidFill>
                  <a:schemeClr val="tx1"/>
                </a:solidFill>
              </a:rPr>
              <a:t> </a:t>
            </a:r>
            <a:r>
              <a:rPr lang="ru-RU" sz="1800" dirty="0" err="1" smtClean="0">
                <a:solidFill>
                  <a:schemeClr val="tx1"/>
                </a:solidFill>
              </a:rPr>
              <a:t>потрібно</a:t>
            </a:r>
            <a:r>
              <a:rPr lang="ru-RU" sz="1800" dirty="0" smtClean="0">
                <a:solidFill>
                  <a:schemeClr val="tx1"/>
                </a:solidFill>
              </a:rPr>
              <a:t> </a:t>
            </a:r>
            <a:r>
              <a:rPr lang="ru-RU" sz="1800" dirty="0" err="1" smtClean="0">
                <a:solidFill>
                  <a:schemeClr val="tx1"/>
                </a:solidFill>
              </a:rPr>
              <a:t>більше</a:t>
            </a:r>
            <a:r>
              <a:rPr lang="ru-RU" sz="1800" dirty="0" smtClean="0">
                <a:solidFill>
                  <a:schemeClr val="tx1"/>
                </a:solidFill>
              </a:rPr>
              <a:t>, </a:t>
            </a:r>
            <a:r>
              <a:rPr lang="ru-RU" sz="1800" dirty="0" err="1" smtClean="0">
                <a:solidFill>
                  <a:schemeClr val="tx1"/>
                </a:solidFill>
              </a:rPr>
              <a:t>ніж</a:t>
            </a:r>
            <a:r>
              <a:rPr lang="ru-RU" sz="1800" dirty="0" smtClean="0">
                <a:solidFill>
                  <a:schemeClr val="tx1"/>
                </a:solidFill>
              </a:rPr>
              <a:t> просто </a:t>
            </a:r>
            <a:r>
              <a:rPr lang="ru-RU" sz="1800" dirty="0" err="1" smtClean="0">
                <a:solidFill>
                  <a:schemeClr val="tx1"/>
                </a:solidFill>
              </a:rPr>
              <a:t>вірити</a:t>
            </a:r>
            <a:r>
              <a:rPr lang="ru-RU" sz="1800" dirty="0" smtClean="0">
                <a:solidFill>
                  <a:schemeClr val="tx1"/>
                </a:solidFill>
              </a:rPr>
              <a:t> в </a:t>
            </a:r>
            <a:r>
              <a:rPr lang="ru-RU" sz="1800" dirty="0" err="1" smtClean="0">
                <a:solidFill>
                  <a:schemeClr val="tx1"/>
                </a:solidFill>
              </a:rPr>
              <a:t>фундаментальні</a:t>
            </a:r>
            <a:r>
              <a:rPr lang="ru-RU" sz="1800" dirty="0" smtClean="0">
                <a:solidFill>
                  <a:schemeClr val="tx1"/>
                </a:solidFill>
              </a:rPr>
              <a:t> </a:t>
            </a:r>
            <a:r>
              <a:rPr lang="ru-RU" sz="1800" dirty="0" err="1" smtClean="0">
                <a:solidFill>
                  <a:schemeClr val="tx1"/>
                </a:solidFill>
              </a:rPr>
              <a:t>цінності</a:t>
            </a:r>
            <a:r>
              <a:rPr lang="ru-RU" sz="1800" dirty="0" smtClean="0">
                <a:solidFill>
                  <a:schemeClr val="tx1"/>
                </a:solidFill>
              </a:rPr>
              <a:t>. </a:t>
            </a:r>
            <a:r>
              <a:rPr lang="ru-RU" sz="1800" dirty="0" err="1" smtClean="0">
                <a:solidFill>
                  <a:schemeClr val="tx1"/>
                </a:solidFill>
              </a:rPr>
              <a:t>Трансформація</a:t>
            </a:r>
            <a:r>
              <a:rPr lang="ru-RU" sz="1800" dirty="0" smtClean="0">
                <a:solidFill>
                  <a:schemeClr val="tx1"/>
                </a:solidFill>
              </a:rPr>
              <a:t> </a:t>
            </a:r>
            <a:r>
              <a:rPr lang="ru-RU" sz="1800" dirty="0" err="1" smtClean="0">
                <a:solidFill>
                  <a:schemeClr val="tx1"/>
                </a:solidFill>
              </a:rPr>
              <a:t>цінностей</a:t>
            </a:r>
            <a:r>
              <a:rPr lang="ru-RU" sz="1800" dirty="0" smtClean="0">
                <a:solidFill>
                  <a:schemeClr val="tx1"/>
                </a:solidFill>
              </a:rPr>
              <a:t> </a:t>
            </a:r>
            <a:r>
              <a:rPr lang="ru-RU" sz="1800" dirty="0" err="1" smtClean="0">
                <a:solidFill>
                  <a:schemeClr val="tx1"/>
                </a:solidFill>
              </a:rPr>
              <a:t>від</a:t>
            </a:r>
            <a:r>
              <a:rPr lang="ru-RU" sz="1800" dirty="0" smtClean="0">
                <a:solidFill>
                  <a:schemeClr val="tx1"/>
                </a:solidFill>
              </a:rPr>
              <a:t> </a:t>
            </a:r>
            <a:r>
              <a:rPr lang="ru-RU" sz="1800" dirty="0" err="1" smtClean="0">
                <a:solidFill>
                  <a:schemeClr val="tx1"/>
                </a:solidFill>
              </a:rPr>
              <a:t>розмов</a:t>
            </a:r>
            <a:r>
              <a:rPr lang="ru-RU" sz="1800" dirty="0" smtClean="0">
                <a:solidFill>
                  <a:schemeClr val="tx1"/>
                </a:solidFill>
              </a:rPr>
              <a:t> про них до </a:t>
            </a:r>
            <a:r>
              <a:rPr lang="ru-RU" sz="1800" dirty="0" err="1" smtClean="0">
                <a:solidFill>
                  <a:schemeClr val="tx1"/>
                </a:solidFill>
              </a:rPr>
              <a:t>відповідних</a:t>
            </a:r>
            <a:r>
              <a:rPr lang="ru-RU" sz="1800" dirty="0" smtClean="0">
                <a:solidFill>
                  <a:schemeClr val="tx1"/>
                </a:solidFill>
              </a:rPr>
              <a:t> </a:t>
            </a:r>
            <a:r>
              <a:rPr lang="ru-RU" sz="1800" dirty="0" err="1" smtClean="0">
                <a:solidFill>
                  <a:schemeClr val="tx1"/>
                </a:solidFill>
              </a:rPr>
              <a:t>дій</a:t>
            </a:r>
            <a:r>
              <a:rPr lang="ru-RU" sz="1800" dirty="0" smtClean="0">
                <a:solidFill>
                  <a:schemeClr val="tx1"/>
                </a:solidFill>
              </a:rPr>
              <a:t>, </a:t>
            </a:r>
            <a:r>
              <a:rPr lang="ru-RU" sz="1800" dirty="0" err="1" smtClean="0">
                <a:solidFill>
                  <a:schemeClr val="tx1"/>
                </a:solidFill>
              </a:rPr>
              <a:t>їхнє</a:t>
            </a:r>
            <a:r>
              <a:rPr lang="ru-RU" sz="1800" dirty="0" smtClean="0">
                <a:solidFill>
                  <a:schemeClr val="tx1"/>
                </a:solidFill>
              </a:rPr>
              <a:t> </a:t>
            </a:r>
            <a:r>
              <a:rPr lang="ru-RU" sz="1800" dirty="0" err="1" smtClean="0">
                <a:solidFill>
                  <a:schemeClr val="tx1"/>
                </a:solidFill>
              </a:rPr>
              <a:t>відстоювання</a:t>
            </a:r>
            <a:r>
              <a:rPr lang="ru-RU" sz="1800" dirty="0" smtClean="0">
                <a:solidFill>
                  <a:schemeClr val="tx1"/>
                </a:solidFill>
              </a:rPr>
              <a:t> в </a:t>
            </a:r>
            <a:r>
              <a:rPr lang="ru-RU" sz="1800" dirty="0" err="1" smtClean="0">
                <a:solidFill>
                  <a:schemeClr val="tx1"/>
                </a:solidFill>
              </a:rPr>
              <a:t>умовах</a:t>
            </a:r>
            <a:r>
              <a:rPr lang="ru-RU" sz="1800" dirty="0" smtClean="0">
                <a:solidFill>
                  <a:schemeClr val="tx1"/>
                </a:solidFill>
              </a:rPr>
              <a:t> </a:t>
            </a:r>
            <a:r>
              <a:rPr lang="ru-RU" sz="1800" dirty="0" err="1" smtClean="0">
                <a:solidFill>
                  <a:schemeClr val="tx1"/>
                </a:solidFill>
              </a:rPr>
              <a:t>тиску</a:t>
            </a:r>
            <a:r>
              <a:rPr lang="ru-RU" sz="1800" dirty="0" smtClean="0">
                <a:solidFill>
                  <a:schemeClr val="tx1"/>
                </a:solidFill>
              </a:rPr>
              <a:t> </a:t>
            </a:r>
            <a:r>
              <a:rPr lang="ru-RU" sz="1800" dirty="0" err="1" smtClean="0">
                <a:solidFill>
                  <a:schemeClr val="tx1"/>
                </a:solidFill>
              </a:rPr>
              <a:t>і</a:t>
            </a:r>
            <a:r>
              <a:rPr lang="ru-RU" sz="1800" dirty="0" smtClean="0">
                <a:solidFill>
                  <a:schemeClr val="tx1"/>
                </a:solidFill>
              </a:rPr>
              <a:t> </a:t>
            </a:r>
            <a:r>
              <a:rPr lang="ru-RU" sz="1800" dirty="0" err="1" smtClean="0">
                <a:solidFill>
                  <a:schemeClr val="tx1"/>
                </a:solidFill>
              </a:rPr>
              <a:t>труднощів</a:t>
            </a:r>
            <a:r>
              <a:rPr lang="ru-RU" sz="1800" dirty="0" smtClean="0">
                <a:solidFill>
                  <a:schemeClr val="tx1"/>
                </a:solidFill>
              </a:rPr>
              <a:t> </a:t>
            </a:r>
            <a:r>
              <a:rPr lang="ru-RU" sz="1800" dirty="0" err="1" smtClean="0">
                <a:solidFill>
                  <a:schemeClr val="tx1"/>
                </a:solidFill>
              </a:rPr>
              <a:t>потребує</a:t>
            </a:r>
            <a:r>
              <a:rPr lang="ru-RU" sz="1800" dirty="0" smtClean="0">
                <a:solidFill>
                  <a:schemeClr val="tx1"/>
                </a:solidFill>
              </a:rPr>
              <a:t> </a:t>
            </a:r>
            <a:r>
              <a:rPr lang="ru-RU" sz="1800" dirty="0" err="1" smtClean="0">
                <a:solidFill>
                  <a:schemeClr val="tx1"/>
                </a:solidFill>
              </a:rPr>
              <a:t>рішучості</a:t>
            </a:r>
            <a:r>
              <a:rPr lang="ru-RU" sz="1800" dirty="0" smtClean="0">
                <a:solidFill>
                  <a:schemeClr val="tx1"/>
                </a:solidFill>
              </a:rPr>
              <a:t>, </a:t>
            </a:r>
            <a:r>
              <a:rPr lang="ru-RU" sz="1800" dirty="0" err="1" smtClean="0">
                <a:solidFill>
                  <a:schemeClr val="tx1"/>
                </a:solidFill>
              </a:rPr>
              <a:t>цілеспрямованості</a:t>
            </a:r>
            <a:r>
              <a:rPr lang="ru-RU" sz="1800" dirty="0" smtClean="0">
                <a:solidFill>
                  <a:schemeClr val="tx1"/>
                </a:solidFill>
              </a:rPr>
              <a:t> </a:t>
            </a:r>
            <a:r>
              <a:rPr lang="uk-UA" sz="1800" dirty="0" smtClean="0">
                <a:solidFill>
                  <a:schemeClr val="tx1"/>
                </a:solidFill>
              </a:rPr>
              <a:t>та</a:t>
            </a:r>
            <a:r>
              <a:rPr lang="ru-RU" sz="1800" dirty="0" smtClean="0">
                <a:solidFill>
                  <a:schemeClr val="tx1"/>
                </a:solidFill>
              </a:rPr>
              <a:t> </a:t>
            </a:r>
            <a:r>
              <a:rPr lang="ru-RU" sz="1800" dirty="0" err="1" smtClean="0">
                <a:solidFill>
                  <a:schemeClr val="tx1"/>
                </a:solidFill>
              </a:rPr>
              <a:t>мужності</a:t>
            </a:r>
            <a:r>
              <a:rPr lang="ru-RU" sz="1800" dirty="0" smtClean="0">
                <a:solidFill>
                  <a:schemeClr val="tx1"/>
                </a:solidFill>
              </a:rPr>
              <a:t>.</a:t>
            </a:r>
            <a:r>
              <a:rPr lang="ru-RU" sz="1800" dirty="0" smtClean="0"/>
              <a:t/>
            </a:r>
            <a:br>
              <a:rPr lang="ru-RU" sz="1800" dirty="0" smtClean="0"/>
            </a:br>
            <a:endParaRPr lang="ru-RU" sz="1800" dirty="0"/>
          </a:p>
        </p:txBody>
      </p:sp>
      <p:pic>
        <p:nvPicPr>
          <p:cNvPr id="4" name="Рисунок 3" descr="22370982.jpg"/>
          <p:cNvPicPr>
            <a:picLocks noChangeAspect="1"/>
          </p:cNvPicPr>
          <p:nvPr/>
        </p:nvPicPr>
        <p:blipFill>
          <a:blip r:embed="rId3" cstate="print"/>
          <a:stretch>
            <a:fillRect/>
          </a:stretch>
        </p:blipFill>
        <p:spPr>
          <a:xfrm>
            <a:off x="0" y="-928718"/>
            <a:ext cx="9144000" cy="12618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_1.jpg"/>
          <p:cNvPicPr>
            <a:picLocks noChangeAspect="1"/>
          </p:cNvPicPr>
          <p:nvPr/>
        </p:nvPicPr>
        <p:blipFill>
          <a:blip r:embed="rId2"/>
          <a:stretch>
            <a:fillRect/>
          </a:stretch>
        </p:blipFill>
        <p:spPr>
          <a:xfrm>
            <a:off x="3214678" y="5929330"/>
            <a:ext cx="5992928" cy="928670"/>
          </a:xfrm>
          <a:prstGeom prst="rect">
            <a:avLst/>
          </a:prstGeom>
        </p:spPr>
      </p:pic>
      <p:pic>
        <p:nvPicPr>
          <p:cNvPr id="4" name="Рисунок 3" descr="223709977.jpg"/>
          <p:cNvPicPr>
            <a:picLocks noChangeAspect="1"/>
          </p:cNvPicPr>
          <p:nvPr/>
        </p:nvPicPr>
        <p:blipFill>
          <a:blip r:embed="rId3"/>
          <a:stretch>
            <a:fillRect/>
          </a:stretch>
        </p:blipFill>
        <p:spPr>
          <a:xfrm>
            <a:off x="4286248" y="4429132"/>
            <a:ext cx="3429024" cy="22860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3428992" y="3500438"/>
            <a:ext cx="5572164" cy="1143000"/>
          </a:xfrm>
        </p:spPr>
        <p:txBody>
          <a:bodyPr>
            <a:normAutofit fontScale="90000"/>
          </a:bodyPr>
          <a:lstStyle/>
          <a:p>
            <a:r>
              <a:rPr lang="ru-RU" sz="2000" b="1" dirty="0" err="1" smtClean="0">
                <a:solidFill>
                  <a:srgbClr val="588824"/>
                </a:solidFill>
              </a:rPr>
              <a:t>Академічній</a:t>
            </a:r>
            <a:r>
              <a:rPr lang="ru-RU" sz="2000" b="1" dirty="0" smtClean="0">
                <a:solidFill>
                  <a:srgbClr val="588824"/>
                </a:solidFill>
              </a:rPr>
              <a:t> </a:t>
            </a:r>
            <a:r>
              <a:rPr lang="ru-RU" sz="2000" b="1" dirty="0" err="1" smtClean="0">
                <a:solidFill>
                  <a:srgbClr val="588824"/>
                </a:solidFill>
              </a:rPr>
              <a:t>доброчесності</a:t>
            </a:r>
            <a:r>
              <a:rPr lang="ru-RU" sz="2000" dirty="0" smtClean="0">
                <a:solidFill>
                  <a:srgbClr val="588824"/>
                </a:solidFill>
              </a:rPr>
              <a:t> </a:t>
            </a:r>
            <a:r>
              <a:rPr lang="ru-RU" sz="2000" dirty="0" err="1" smtClean="0">
                <a:solidFill>
                  <a:schemeClr val="tx1"/>
                </a:solidFill>
              </a:rPr>
              <a:t>протиставляють</a:t>
            </a:r>
            <a:r>
              <a:rPr lang="ru-RU" sz="2000" dirty="0" smtClean="0">
                <a:solidFill>
                  <a:schemeClr val="tx1"/>
                </a:solidFill>
              </a:rPr>
              <a:t> </a:t>
            </a:r>
            <a:r>
              <a:rPr lang="ru-RU" sz="2000" dirty="0" err="1" smtClean="0">
                <a:solidFill>
                  <a:schemeClr val="tx1"/>
                </a:solidFill>
              </a:rPr>
              <a:t>категорію</a:t>
            </a:r>
            <a:r>
              <a:rPr lang="ru-RU" sz="2000" dirty="0" smtClean="0">
                <a:solidFill>
                  <a:schemeClr val="tx1"/>
                </a:solidFill>
              </a:rPr>
              <a:t> </a:t>
            </a:r>
            <a:r>
              <a:rPr lang="ru-RU" sz="2000" dirty="0" err="1" smtClean="0">
                <a:solidFill>
                  <a:schemeClr val="tx1"/>
                </a:solidFill>
              </a:rPr>
              <a:t>академічної</a:t>
            </a:r>
            <a:r>
              <a:rPr lang="ru-RU" sz="2000" dirty="0" smtClean="0">
                <a:solidFill>
                  <a:schemeClr val="tx1"/>
                </a:solidFill>
              </a:rPr>
              <a:t> </a:t>
            </a:r>
            <a:r>
              <a:rPr lang="ru-RU" sz="2000" dirty="0" err="1" smtClean="0">
                <a:solidFill>
                  <a:schemeClr val="tx1"/>
                </a:solidFill>
              </a:rPr>
              <a:t>недоброчесності</a:t>
            </a:r>
            <a:r>
              <a:rPr lang="ru-RU" sz="2000" dirty="0" smtClean="0">
                <a:solidFill>
                  <a:schemeClr val="tx1"/>
                </a:solidFill>
              </a:rPr>
              <a:t> (</a:t>
            </a:r>
            <a:r>
              <a:rPr lang="ru-RU" sz="2000" i="1" dirty="0" err="1" smtClean="0">
                <a:solidFill>
                  <a:schemeClr val="tx1"/>
                </a:solidFill>
              </a:rPr>
              <a:t>academic</a:t>
            </a:r>
            <a:r>
              <a:rPr lang="ru-RU" sz="2000" i="1" dirty="0" smtClean="0">
                <a:solidFill>
                  <a:schemeClr val="tx1"/>
                </a:solidFill>
              </a:rPr>
              <a:t> </a:t>
            </a:r>
            <a:r>
              <a:rPr lang="ru-RU" sz="2000" i="1" dirty="0" err="1" smtClean="0">
                <a:solidFill>
                  <a:schemeClr val="tx1"/>
                </a:solidFill>
              </a:rPr>
              <a:t>misconduct</a:t>
            </a:r>
            <a:r>
              <a:rPr lang="ru-RU" sz="2000" i="1" dirty="0" smtClean="0">
                <a:solidFill>
                  <a:schemeClr val="tx1"/>
                </a:solidFill>
              </a:rPr>
              <a:t>, </a:t>
            </a:r>
            <a:r>
              <a:rPr lang="ru-RU" sz="2000" i="1" dirty="0" err="1" smtClean="0">
                <a:solidFill>
                  <a:schemeClr val="tx1"/>
                </a:solidFill>
              </a:rPr>
              <a:t>dishonesty</a:t>
            </a:r>
            <a:r>
              <a:rPr lang="ru-RU" sz="2000" dirty="0" smtClean="0">
                <a:solidFill>
                  <a:schemeClr val="tx1"/>
                </a:solidFill>
              </a:rPr>
              <a:t>), </a:t>
            </a:r>
            <a:r>
              <a:rPr lang="ru-RU" sz="2000" dirty="0" err="1" smtClean="0">
                <a:solidFill>
                  <a:schemeClr val="tx1"/>
                </a:solidFill>
              </a:rPr>
              <a:t>основні</a:t>
            </a:r>
            <a:r>
              <a:rPr lang="ru-RU" sz="2000" dirty="0" smtClean="0">
                <a:solidFill>
                  <a:schemeClr val="tx1"/>
                </a:solidFill>
              </a:rPr>
              <a:t> прояви </a:t>
            </a:r>
            <a:r>
              <a:rPr lang="ru-RU" sz="2000" dirty="0" err="1" smtClean="0">
                <a:solidFill>
                  <a:schemeClr val="tx1"/>
                </a:solidFill>
              </a:rPr>
              <a:t>якої</a:t>
            </a:r>
            <a:r>
              <a:rPr lang="ru-RU" sz="2000" dirty="0" smtClean="0">
                <a:solidFill>
                  <a:schemeClr val="tx1"/>
                </a:solidFill>
              </a:rPr>
              <a:t> </a:t>
            </a:r>
            <a:r>
              <a:rPr lang="ru-RU" sz="2000" dirty="0" err="1" smtClean="0">
                <a:solidFill>
                  <a:schemeClr val="tx1"/>
                </a:solidFill>
              </a:rPr>
              <a:t>знаходимо</a:t>
            </a:r>
            <a:r>
              <a:rPr lang="ru-RU" sz="2000" dirty="0" smtClean="0">
                <a:solidFill>
                  <a:schemeClr val="tx1"/>
                </a:solidFill>
              </a:rPr>
              <a:t> у таких видах </a:t>
            </a:r>
            <a:r>
              <a:rPr lang="ru-RU" sz="2000" dirty="0" err="1" smtClean="0">
                <a:solidFill>
                  <a:schemeClr val="tx1"/>
                </a:solidFill>
              </a:rPr>
              <a:t>діяльності</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i="1" dirty="0" smtClean="0">
                <a:solidFill>
                  <a:srgbClr val="FF0000"/>
                </a:solidFill>
              </a:rPr>
              <a:t>академічний плагіат</a:t>
            </a:r>
            <a:r>
              <a:rPr lang="uk-UA" sz="2000" i="1" dirty="0" smtClean="0">
                <a:solidFill>
                  <a:srgbClr val="FF0000"/>
                </a:solidFill>
              </a:rPr>
              <a:t> </a:t>
            </a:r>
            <a:r>
              <a:rPr lang="uk-UA" sz="2000" dirty="0" smtClean="0">
                <a:solidFill>
                  <a:schemeClr val="tx1"/>
                </a:solidFill>
              </a:rPr>
              <a:t>– оприлюднення (частково або повністю) наукових (творчих) результатів, отриманих іншими особами, як результат власного дослідження (творчості та/або відтворення опублікованих текстів(оприлюднених творів мистецтва) інших авторів без зазначення авторства;</a:t>
            </a:r>
            <a:br>
              <a:rPr lang="uk-UA"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i="1" dirty="0" err="1" smtClean="0">
                <a:solidFill>
                  <a:srgbClr val="FF0000"/>
                </a:solidFill>
              </a:rPr>
              <a:t>самоплагіат</a:t>
            </a:r>
            <a:r>
              <a:rPr lang="uk-UA" sz="2000" b="1" i="1" dirty="0" smtClean="0">
                <a:solidFill>
                  <a:schemeClr val="tx1"/>
                </a:solidFill>
              </a:rPr>
              <a:t> </a:t>
            </a:r>
            <a:r>
              <a:rPr lang="ru-RU" sz="2000" dirty="0" smtClean="0">
                <a:solidFill>
                  <a:schemeClr val="tx1"/>
                </a:solidFill>
              </a:rPr>
              <a:t>– </a:t>
            </a:r>
            <a:r>
              <a:rPr lang="ru-RU" sz="2000" dirty="0" err="1" smtClean="0">
                <a:solidFill>
                  <a:schemeClr val="tx1"/>
                </a:solidFill>
              </a:rPr>
              <a:t>оприлюднення</a:t>
            </a:r>
            <a:r>
              <a:rPr lang="ru-RU" sz="2000" dirty="0" smtClean="0">
                <a:solidFill>
                  <a:schemeClr val="tx1"/>
                </a:solidFill>
              </a:rPr>
              <a:t> (</a:t>
            </a:r>
            <a:r>
              <a:rPr lang="ru-RU" sz="2000" dirty="0" err="1" smtClean="0">
                <a:solidFill>
                  <a:schemeClr val="tx1"/>
                </a:solidFill>
              </a:rPr>
              <a:t>частково</a:t>
            </a:r>
            <a:r>
              <a:rPr lang="ru-RU" sz="2000" dirty="0" smtClean="0">
                <a:solidFill>
                  <a:schemeClr val="tx1"/>
                </a:solidFill>
              </a:rPr>
              <a:t> </a:t>
            </a:r>
            <a:r>
              <a:rPr lang="ru-RU" sz="2000" dirty="0" err="1" smtClean="0">
                <a:solidFill>
                  <a:schemeClr val="tx1"/>
                </a:solidFill>
              </a:rPr>
              <a:t>або</a:t>
            </a:r>
            <a:r>
              <a:rPr lang="ru-RU" sz="2000" dirty="0" smtClean="0">
                <a:solidFill>
                  <a:schemeClr val="tx1"/>
                </a:solidFill>
              </a:rPr>
              <a:t> </a:t>
            </a:r>
            <a:r>
              <a:rPr lang="ru-RU" sz="2000" dirty="0" err="1" smtClean="0">
                <a:solidFill>
                  <a:schemeClr val="tx1"/>
                </a:solidFill>
              </a:rPr>
              <a:t>повністю</a:t>
            </a:r>
            <a:r>
              <a:rPr lang="ru-RU" sz="2000" dirty="0" smtClean="0">
                <a:solidFill>
                  <a:schemeClr val="tx1"/>
                </a:solidFill>
              </a:rPr>
              <a:t>) </a:t>
            </a:r>
            <a:r>
              <a:rPr lang="ru-RU" sz="2000" dirty="0" err="1" smtClean="0">
                <a:solidFill>
                  <a:schemeClr val="tx1"/>
                </a:solidFill>
              </a:rPr>
              <a:t>власних</a:t>
            </a:r>
            <a:r>
              <a:rPr lang="ru-RU" sz="2000" dirty="0" smtClean="0">
                <a:solidFill>
                  <a:schemeClr val="tx1"/>
                </a:solidFill>
              </a:rPr>
              <a:t> </a:t>
            </a:r>
            <a:r>
              <a:rPr lang="ru-RU" sz="2000" dirty="0" err="1" smtClean="0">
                <a:solidFill>
                  <a:schemeClr val="tx1"/>
                </a:solidFill>
              </a:rPr>
              <a:t>раніше</a:t>
            </a:r>
            <a:r>
              <a:rPr lang="ru-RU" sz="2000" dirty="0" smtClean="0">
                <a:solidFill>
                  <a:schemeClr val="tx1"/>
                </a:solidFill>
              </a:rPr>
              <a:t> </a:t>
            </a:r>
            <a:r>
              <a:rPr lang="ru-RU" sz="2000" dirty="0" err="1" smtClean="0">
                <a:solidFill>
                  <a:schemeClr val="tx1"/>
                </a:solidFill>
              </a:rPr>
              <a:t>опублікованих</a:t>
            </a:r>
            <a:r>
              <a:rPr lang="ru-RU" sz="2000" dirty="0" smtClean="0">
                <a:solidFill>
                  <a:schemeClr val="tx1"/>
                </a:solidFill>
              </a:rPr>
              <a:t> </a:t>
            </a:r>
            <a:r>
              <a:rPr lang="ru-RU" sz="2000" dirty="0" err="1" smtClean="0">
                <a:solidFill>
                  <a:schemeClr val="tx1"/>
                </a:solidFill>
              </a:rPr>
              <a:t>наукових</a:t>
            </a:r>
            <a:r>
              <a:rPr lang="ru-RU" sz="2000" dirty="0" smtClean="0">
                <a:solidFill>
                  <a:schemeClr val="tx1"/>
                </a:solidFill>
              </a:rPr>
              <a:t> </a:t>
            </a:r>
            <a:r>
              <a:rPr lang="ru-RU" sz="2000" dirty="0" err="1" smtClean="0">
                <a:solidFill>
                  <a:schemeClr val="tx1"/>
                </a:solidFill>
              </a:rPr>
              <a:t>результатів</a:t>
            </a:r>
            <a:r>
              <a:rPr lang="ru-RU" sz="2000" dirty="0" smtClean="0">
                <a:solidFill>
                  <a:schemeClr val="tx1"/>
                </a:solidFill>
              </a:rPr>
              <a:t> як </a:t>
            </a:r>
            <a:r>
              <a:rPr lang="ru-RU" sz="2000" dirty="0" err="1" smtClean="0">
                <a:solidFill>
                  <a:schemeClr val="tx1"/>
                </a:solidFill>
              </a:rPr>
              <a:t>нових</a:t>
            </a:r>
            <a:r>
              <a:rPr lang="ru-RU" sz="2000" dirty="0" smtClean="0">
                <a:solidFill>
                  <a:schemeClr val="tx1"/>
                </a:solidFill>
              </a:rPr>
              <a:t> </a:t>
            </a:r>
            <a:r>
              <a:rPr lang="ru-RU" sz="2000" dirty="0" err="1" smtClean="0">
                <a:solidFill>
                  <a:schemeClr val="tx1"/>
                </a:solidFill>
              </a:rPr>
              <a:t>наукових</a:t>
            </a:r>
            <a:r>
              <a:rPr lang="ru-RU" sz="2000" dirty="0" smtClean="0">
                <a:solidFill>
                  <a:schemeClr val="tx1"/>
                </a:solidFill>
              </a:rPr>
              <a:t> </a:t>
            </a:r>
            <a:r>
              <a:rPr lang="ru-RU" sz="2000" dirty="0" err="1" smtClean="0">
                <a:solidFill>
                  <a:schemeClr val="tx1"/>
                </a:solidFill>
              </a:rPr>
              <a:t>результатів</a:t>
            </a:r>
            <a:r>
              <a:rPr lang="ru-RU" sz="2000" dirty="0" smtClean="0">
                <a:solidFill>
                  <a:schemeClr val="tx1"/>
                </a:solidFill>
              </a:rPr>
              <a:t>;</a:t>
            </a:r>
            <a:r>
              <a:rPr lang="ru-RU" sz="2000" dirty="0" smtClean="0"/>
              <a:t/>
            </a:r>
            <a:br>
              <a:rPr lang="ru-RU" sz="2000" dirty="0" smtClean="0"/>
            </a:br>
            <a:endParaRPr lang="ru-RU" sz="2000" dirty="0"/>
          </a:p>
        </p:txBody>
      </p:sp>
      <p:pic>
        <p:nvPicPr>
          <p:cNvPr id="3" name="Рисунок 2" descr="223709л8.jpg"/>
          <p:cNvPicPr>
            <a:picLocks noChangeAspect="1"/>
          </p:cNvPicPr>
          <p:nvPr/>
        </p:nvPicPr>
        <p:blipFill>
          <a:blip r:embed="rId4"/>
          <a:stretch>
            <a:fillRect/>
          </a:stretch>
        </p:blipFill>
        <p:spPr>
          <a:xfrm>
            <a:off x="0" y="0"/>
            <a:ext cx="3234111"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2370997789.jpg"/>
          <p:cNvPicPr>
            <a:picLocks noChangeAspect="1"/>
          </p:cNvPicPr>
          <p:nvPr/>
        </p:nvPicPr>
        <p:blipFill>
          <a:blip r:embed="rId2"/>
          <a:stretch>
            <a:fillRect/>
          </a:stretch>
        </p:blipFill>
        <p:spPr>
          <a:xfrm>
            <a:off x="5857884" y="3429000"/>
            <a:ext cx="3143272" cy="2606041"/>
          </a:xfrm>
          <a:prstGeom prst="rect">
            <a:avLst/>
          </a:prstGeom>
        </p:spPr>
      </p:pic>
      <p:pic>
        <p:nvPicPr>
          <p:cNvPr id="3" name="Рисунок 2" descr="vukrayinipozbavljatimutstupenivvischoyiosvitizaspisuvannjaobmanhabarnictvoaboplagiat2-1170x800.jpg"/>
          <p:cNvPicPr>
            <a:picLocks noChangeAspect="1"/>
          </p:cNvPicPr>
          <p:nvPr/>
        </p:nvPicPr>
        <p:blipFill>
          <a:blip r:embed="rId3"/>
          <a:stretch>
            <a:fillRect/>
          </a:stretch>
        </p:blipFill>
        <p:spPr>
          <a:xfrm>
            <a:off x="285720" y="2714620"/>
            <a:ext cx="5715040" cy="39077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Заголовок 1"/>
          <p:cNvSpPr>
            <a:spLocks noGrp="1"/>
          </p:cNvSpPr>
          <p:nvPr>
            <p:ph type="title"/>
          </p:nvPr>
        </p:nvSpPr>
        <p:spPr>
          <a:xfrm>
            <a:off x="357126" y="2857496"/>
            <a:ext cx="8786874" cy="1143000"/>
          </a:xfrm>
        </p:spPr>
        <p:txBody>
          <a:bodyPr numCol="3">
            <a:normAutofit fontScale="90000"/>
          </a:bodyPr>
          <a:lstStyle/>
          <a:p>
            <a:r>
              <a:rPr lang="ru-RU" sz="2000" b="1" i="1" dirty="0" smtClean="0">
                <a:solidFill>
                  <a:schemeClr val="tx1"/>
                </a:solidFill>
              </a:rPr>
              <a:t> </a:t>
            </a:r>
            <a:r>
              <a:rPr lang="uk-UA" sz="2000" b="1" i="1" dirty="0" smtClean="0">
                <a:solidFill>
                  <a:srgbClr val="FF0000"/>
                </a:solidFill>
              </a:rPr>
              <a:t>фабрикація</a:t>
            </a:r>
            <a:r>
              <a:rPr lang="uk-UA" sz="2000" b="1" i="1" dirty="0" smtClean="0">
                <a:solidFill>
                  <a:schemeClr val="tx1"/>
                </a:solidFill>
              </a:rPr>
              <a:t> </a:t>
            </a:r>
            <a:r>
              <a:rPr lang="ru-RU" sz="2000" dirty="0" smtClean="0">
                <a:solidFill>
                  <a:schemeClr val="tx1"/>
                </a:solidFill>
              </a:rPr>
              <a:t>– </a:t>
            </a:r>
            <a:r>
              <a:rPr lang="ru-RU" sz="2000" dirty="0" err="1" smtClean="0">
                <a:solidFill>
                  <a:schemeClr val="tx1"/>
                </a:solidFill>
              </a:rPr>
              <a:t>вигадування</a:t>
            </a:r>
            <a:r>
              <a:rPr lang="ru-RU" sz="2000" dirty="0" smtClean="0">
                <a:solidFill>
                  <a:schemeClr val="tx1"/>
                </a:solidFill>
              </a:rPr>
              <a:t> </a:t>
            </a:r>
            <a:r>
              <a:rPr lang="ru-RU" sz="2000" dirty="0" err="1" smtClean="0">
                <a:solidFill>
                  <a:schemeClr val="tx1"/>
                </a:solidFill>
              </a:rPr>
              <a:t>даних</a:t>
            </a:r>
            <a:r>
              <a:rPr lang="ru-RU" sz="2000" dirty="0" smtClean="0">
                <a:solidFill>
                  <a:schemeClr val="tx1"/>
                </a:solidFill>
              </a:rPr>
              <a:t> </a:t>
            </a:r>
            <a:r>
              <a:rPr lang="ru-RU" sz="2000" dirty="0" err="1" smtClean="0">
                <a:solidFill>
                  <a:schemeClr val="tx1"/>
                </a:solidFill>
              </a:rPr>
              <a:t>чи</a:t>
            </a:r>
            <a:r>
              <a:rPr lang="ru-RU" sz="2000" dirty="0" smtClean="0">
                <a:solidFill>
                  <a:schemeClr val="tx1"/>
                </a:solidFill>
              </a:rPr>
              <a:t> </a:t>
            </a:r>
            <a:r>
              <a:rPr lang="ru-RU" sz="2000" dirty="0" err="1" smtClean="0">
                <a:solidFill>
                  <a:schemeClr val="tx1"/>
                </a:solidFill>
              </a:rPr>
              <a:t>фактів</a:t>
            </a:r>
            <a:r>
              <a:rPr lang="ru-RU" sz="2000" dirty="0" smtClean="0">
                <a:solidFill>
                  <a:schemeClr val="tx1"/>
                </a:solidFill>
              </a:rPr>
              <a:t>, </a:t>
            </a:r>
            <a:br>
              <a:rPr lang="ru-RU" sz="2000" dirty="0" smtClean="0">
                <a:solidFill>
                  <a:schemeClr val="tx1"/>
                </a:solidFill>
              </a:rPr>
            </a:br>
            <a:r>
              <a:rPr lang="ru-RU" sz="2000" dirty="0" err="1" smtClean="0">
                <a:solidFill>
                  <a:schemeClr val="tx1"/>
                </a:solidFill>
              </a:rPr>
              <a:t>що</a:t>
            </a:r>
            <a:r>
              <a:rPr lang="ru-RU" sz="2000" dirty="0" smtClean="0">
                <a:solidFill>
                  <a:schemeClr val="tx1"/>
                </a:solidFill>
              </a:rPr>
              <a:t> </a:t>
            </a:r>
            <a:r>
              <a:rPr lang="ru-RU" sz="2000" dirty="0" err="1" smtClean="0">
                <a:solidFill>
                  <a:schemeClr val="tx1"/>
                </a:solidFill>
              </a:rPr>
              <a:t>використовують</a:t>
            </a:r>
            <a:r>
              <a:rPr lang="ru-RU" sz="2000" dirty="0" smtClean="0">
                <a:solidFill>
                  <a:schemeClr val="tx1"/>
                </a:solidFill>
              </a:rPr>
              <a:t/>
            </a:r>
            <a:br>
              <a:rPr lang="ru-RU" sz="2000" dirty="0" smtClean="0">
                <a:solidFill>
                  <a:schemeClr val="tx1"/>
                </a:solidFill>
              </a:rPr>
            </a:br>
            <a:r>
              <a:rPr lang="ru-RU" sz="2000" dirty="0" smtClean="0">
                <a:solidFill>
                  <a:schemeClr val="tx1"/>
                </a:solidFill>
              </a:rPr>
              <a:t>в </a:t>
            </a:r>
            <a:r>
              <a:rPr lang="ru-RU" sz="2000" dirty="0" err="1" smtClean="0">
                <a:solidFill>
                  <a:schemeClr val="tx1"/>
                </a:solidFill>
              </a:rPr>
              <a:t>освітньому</a:t>
            </a:r>
            <a:r>
              <a:rPr lang="ru-RU" sz="2000" dirty="0" smtClean="0">
                <a:solidFill>
                  <a:schemeClr val="tx1"/>
                </a:solidFill>
              </a:rPr>
              <a:t> </a:t>
            </a:r>
            <a:r>
              <a:rPr lang="ru-RU" sz="2000" dirty="0" err="1" smtClean="0">
                <a:solidFill>
                  <a:schemeClr val="tx1"/>
                </a:solidFill>
              </a:rPr>
              <a:t>процесі</a:t>
            </a:r>
            <a:r>
              <a:rPr lang="ru-RU" sz="2000" dirty="0" smtClean="0">
                <a:solidFill>
                  <a:schemeClr val="tx1"/>
                </a:solidFill>
              </a:rPr>
              <a:t> </a:t>
            </a:r>
            <a:r>
              <a:rPr lang="ru-RU" sz="2000" dirty="0" err="1" smtClean="0">
                <a:solidFill>
                  <a:schemeClr val="tx1"/>
                </a:solidFill>
              </a:rPr>
              <a:t>або</a:t>
            </a:r>
            <a:r>
              <a:rPr lang="ru-RU" sz="2000" dirty="0" smtClean="0">
                <a:solidFill>
                  <a:schemeClr val="tx1"/>
                </a:solidFill>
              </a:rPr>
              <a:t> </a:t>
            </a:r>
            <a:r>
              <a:rPr lang="ru-RU" sz="2000" dirty="0" err="1" smtClean="0">
                <a:solidFill>
                  <a:schemeClr val="tx1"/>
                </a:solidFill>
              </a:rPr>
              <a:t>наукових</a:t>
            </a:r>
            <a:r>
              <a:rPr lang="ru-RU" sz="2000" dirty="0" smtClean="0">
                <a:solidFill>
                  <a:schemeClr val="tx1"/>
                </a:solidFill>
              </a:rPr>
              <a:t> </a:t>
            </a:r>
            <a:r>
              <a:rPr lang="ru-RU" sz="2000" dirty="0" err="1" smtClean="0">
                <a:solidFill>
                  <a:schemeClr val="tx1"/>
                </a:solidFill>
              </a:rPr>
              <a:t>дослідженнях</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i="1" dirty="0" smtClean="0">
                <a:solidFill>
                  <a:srgbClr val="FF0000"/>
                </a:solidFill>
              </a:rPr>
              <a:t>фальсифікація</a:t>
            </a:r>
            <a:r>
              <a:rPr lang="uk-UA" sz="2000" b="1" i="1" dirty="0" smtClean="0">
                <a:solidFill>
                  <a:schemeClr val="tx1"/>
                </a:solidFill>
              </a:rPr>
              <a:t> </a:t>
            </a:r>
            <a:r>
              <a:rPr lang="ru-RU" sz="2000" dirty="0" smtClean="0">
                <a:solidFill>
                  <a:schemeClr val="tx1"/>
                </a:solidFill>
              </a:rPr>
              <a:t>– </a:t>
            </a:r>
            <a:r>
              <a:rPr lang="ru-RU" sz="2000" dirty="0" err="1" smtClean="0">
                <a:solidFill>
                  <a:schemeClr val="tx1"/>
                </a:solidFill>
              </a:rPr>
              <a:t>свідома</a:t>
            </a:r>
            <a:r>
              <a:rPr lang="ru-RU" sz="2000" dirty="0" smtClean="0">
                <a:solidFill>
                  <a:schemeClr val="tx1"/>
                </a:solidFill>
              </a:rPr>
              <a:t> </a:t>
            </a:r>
            <a:r>
              <a:rPr lang="ru-RU" sz="2000" dirty="0" err="1" smtClean="0">
                <a:solidFill>
                  <a:schemeClr val="tx1"/>
                </a:solidFill>
              </a:rPr>
              <a:t>зміна</a:t>
            </a:r>
            <a:r>
              <a:rPr lang="ru-RU" sz="2000" dirty="0" smtClean="0">
                <a:solidFill>
                  <a:schemeClr val="tx1"/>
                </a:solidFill>
              </a:rPr>
              <a:t> </a:t>
            </a:r>
            <a:r>
              <a:rPr lang="ru-RU" sz="2000" dirty="0" err="1" smtClean="0">
                <a:solidFill>
                  <a:schemeClr val="tx1"/>
                </a:solidFill>
              </a:rPr>
              <a:t>чи</a:t>
            </a:r>
            <a:r>
              <a:rPr lang="ru-RU" sz="2000" dirty="0" smtClean="0">
                <a:solidFill>
                  <a:schemeClr val="tx1"/>
                </a:solidFill>
              </a:rPr>
              <a:t> </a:t>
            </a:r>
            <a:r>
              <a:rPr lang="ru-RU" sz="2000" dirty="0" err="1" smtClean="0">
                <a:solidFill>
                  <a:schemeClr val="tx1"/>
                </a:solidFill>
              </a:rPr>
              <a:t>модифікація</a:t>
            </a:r>
            <a:r>
              <a:rPr lang="ru-RU" sz="2000" dirty="0" smtClean="0">
                <a:solidFill>
                  <a:schemeClr val="tx1"/>
                </a:solidFill>
              </a:rPr>
              <a:t> </a:t>
            </a:r>
            <a:r>
              <a:rPr lang="ru-RU" sz="2000" dirty="0" err="1" smtClean="0">
                <a:solidFill>
                  <a:schemeClr val="tx1"/>
                </a:solidFill>
              </a:rPr>
              <a:t>вже</a:t>
            </a:r>
            <a:r>
              <a:rPr lang="ru-RU" sz="2000" dirty="0" smtClean="0">
                <a:solidFill>
                  <a:schemeClr val="tx1"/>
                </a:solidFill>
              </a:rPr>
              <a:t> </a:t>
            </a:r>
            <a:r>
              <a:rPr lang="ru-RU" sz="2000" dirty="0" err="1" smtClean="0">
                <a:solidFill>
                  <a:schemeClr val="tx1"/>
                </a:solidFill>
              </a:rPr>
              <a:t>наявних</a:t>
            </a:r>
            <a:r>
              <a:rPr lang="ru-RU" sz="2000" dirty="0" smtClean="0">
                <a:solidFill>
                  <a:schemeClr val="tx1"/>
                </a:solidFill>
              </a:rPr>
              <a:t> </a:t>
            </a:r>
            <a:r>
              <a:rPr lang="ru-RU" sz="2000" dirty="0" err="1" smtClean="0">
                <a:solidFill>
                  <a:schemeClr val="tx1"/>
                </a:solidFill>
              </a:rPr>
              <a:t>даних</a:t>
            </a:r>
            <a:r>
              <a:rPr lang="ru-RU" sz="2000" dirty="0" smtClean="0">
                <a:solidFill>
                  <a:schemeClr val="tx1"/>
                </a:solidFill>
              </a:rPr>
              <a:t>, </a:t>
            </a:r>
            <a:r>
              <a:rPr lang="ru-RU" sz="2000" dirty="0" err="1" smtClean="0">
                <a:solidFill>
                  <a:schemeClr val="tx1"/>
                </a:solidFill>
              </a:rPr>
              <a:t>що</a:t>
            </a:r>
            <a:r>
              <a:rPr lang="ru-RU" sz="2000" dirty="0" smtClean="0">
                <a:solidFill>
                  <a:schemeClr val="tx1"/>
                </a:solidFill>
              </a:rPr>
              <a:t> </a:t>
            </a:r>
            <a:r>
              <a:rPr lang="ru-RU" sz="2000" dirty="0" err="1" smtClean="0">
                <a:solidFill>
                  <a:schemeClr val="tx1"/>
                </a:solidFill>
              </a:rPr>
              <a:t>стосуються</a:t>
            </a:r>
            <a:r>
              <a:rPr lang="ru-RU" sz="2000" dirty="0" smtClean="0">
                <a:solidFill>
                  <a:schemeClr val="tx1"/>
                </a:solidFill>
              </a:rPr>
              <a:t> </a:t>
            </a:r>
            <a:r>
              <a:rPr lang="ru-RU" sz="2000" dirty="0" err="1" smtClean="0">
                <a:solidFill>
                  <a:schemeClr val="tx1"/>
                </a:solidFill>
              </a:rPr>
              <a:t>освітнього</a:t>
            </a:r>
            <a:r>
              <a:rPr lang="ru-RU" sz="2000" dirty="0" smtClean="0">
                <a:solidFill>
                  <a:schemeClr val="tx1"/>
                </a:solidFill>
              </a:rPr>
              <a:t> </a:t>
            </a:r>
            <a:r>
              <a:rPr lang="ru-RU" sz="2000" dirty="0" err="1" smtClean="0">
                <a:solidFill>
                  <a:schemeClr val="tx1"/>
                </a:solidFill>
              </a:rPr>
              <a:t>процесу</a:t>
            </a:r>
            <a:r>
              <a:rPr lang="ru-RU" sz="2000" dirty="0" smtClean="0">
                <a:solidFill>
                  <a:schemeClr val="tx1"/>
                </a:solidFill>
              </a:rPr>
              <a:t> </a:t>
            </a:r>
            <a:r>
              <a:rPr lang="ru-RU" sz="2000" dirty="0" err="1" smtClean="0">
                <a:solidFill>
                  <a:schemeClr val="tx1"/>
                </a:solidFill>
              </a:rPr>
              <a:t>чи</a:t>
            </a:r>
            <a:r>
              <a:rPr lang="ru-RU" sz="2000" dirty="0" smtClean="0">
                <a:solidFill>
                  <a:schemeClr val="tx1"/>
                </a:solidFill>
              </a:rPr>
              <a:t> </a:t>
            </a:r>
            <a:r>
              <a:rPr lang="ru-RU" sz="2000" dirty="0" err="1" smtClean="0">
                <a:solidFill>
                  <a:schemeClr val="tx1"/>
                </a:solidFill>
              </a:rPr>
              <a:t>наукових</a:t>
            </a:r>
            <a:r>
              <a:rPr lang="ru-RU" sz="2000" dirty="0" smtClean="0">
                <a:solidFill>
                  <a:schemeClr val="tx1"/>
                </a:solidFill>
              </a:rPr>
              <a:t> </a:t>
            </a:r>
            <a:r>
              <a:rPr lang="ru-RU" sz="2000" dirty="0" err="1" smtClean="0">
                <a:solidFill>
                  <a:schemeClr val="tx1"/>
                </a:solidFill>
              </a:rPr>
              <a:t>досліджень</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i="1" dirty="0" smtClean="0">
                <a:solidFill>
                  <a:srgbClr val="FF0000"/>
                </a:solidFill>
              </a:rPr>
              <a:t>списування</a:t>
            </a:r>
            <a:r>
              <a:rPr lang="uk-UA" sz="2000" b="1" i="1" dirty="0" smtClean="0">
                <a:solidFill>
                  <a:schemeClr val="tx1"/>
                </a:solidFill>
              </a:rPr>
              <a:t> </a:t>
            </a:r>
            <a:r>
              <a:rPr lang="ru-RU" sz="2000" dirty="0" smtClean="0">
                <a:solidFill>
                  <a:schemeClr val="tx1"/>
                </a:solidFill>
              </a:rPr>
              <a:t>– </a:t>
            </a:r>
            <a:r>
              <a:rPr lang="ru-RU" sz="2000" dirty="0" err="1" smtClean="0">
                <a:solidFill>
                  <a:schemeClr val="tx1"/>
                </a:solidFill>
              </a:rPr>
              <a:t>виконання</a:t>
            </a:r>
            <a:r>
              <a:rPr lang="ru-RU" sz="2000" dirty="0" smtClean="0">
                <a:solidFill>
                  <a:schemeClr val="tx1"/>
                </a:solidFill>
              </a:rPr>
              <a:t> </a:t>
            </a:r>
            <a:r>
              <a:rPr lang="ru-RU" sz="2000" dirty="0" err="1" smtClean="0">
                <a:solidFill>
                  <a:schemeClr val="tx1"/>
                </a:solidFill>
              </a:rPr>
              <a:t>письмових</a:t>
            </a:r>
            <a:r>
              <a:rPr lang="ru-RU" sz="2000" dirty="0" smtClean="0">
                <a:solidFill>
                  <a:schemeClr val="tx1"/>
                </a:solidFill>
              </a:rPr>
              <a:t> </a:t>
            </a:r>
            <a:r>
              <a:rPr lang="ru-RU" sz="2000" dirty="0" err="1" smtClean="0">
                <a:solidFill>
                  <a:schemeClr val="tx1"/>
                </a:solidFill>
              </a:rPr>
              <a:t>робіт</a:t>
            </a:r>
            <a:r>
              <a:rPr lang="ru-RU" sz="2000" dirty="0" smtClean="0">
                <a:solidFill>
                  <a:schemeClr val="tx1"/>
                </a:solidFill>
              </a:rPr>
              <a:t> </a:t>
            </a:r>
            <a:r>
              <a:rPr lang="ru-RU" sz="2000" dirty="0" err="1" smtClean="0">
                <a:solidFill>
                  <a:schemeClr val="tx1"/>
                </a:solidFill>
              </a:rPr>
              <a:t>із</a:t>
            </a:r>
            <a:r>
              <a:rPr lang="ru-RU" sz="2000" dirty="0" smtClean="0">
                <a:solidFill>
                  <a:schemeClr val="tx1"/>
                </a:solidFill>
              </a:rPr>
              <a:t> </a:t>
            </a:r>
            <a:r>
              <a:rPr lang="ru-RU" sz="2000" dirty="0" err="1" smtClean="0">
                <a:solidFill>
                  <a:schemeClr val="tx1"/>
                </a:solidFill>
              </a:rPr>
              <a:t>залученням</a:t>
            </a:r>
            <a:r>
              <a:rPr lang="ru-RU" sz="2000" dirty="0" smtClean="0">
                <a:solidFill>
                  <a:schemeClr val="tx1"/>
                </a:solidFill>
              </a:rPr>
              <a:t> </a:t>
            </a:r>
            <a:r>
              <a:rPr lang="ru-RU" sz="2000" dirty="0" err="1" smtClean="0">
                <a:solidFill>
                  <a:schemeClr val="tx1"/>
                </a:solidFill>
              </a:rPr>
              <a:t>зовнішніх</a:t>
            </a:r>
            <a:r>
              <a:rPr lang="ru-RU" sz="2000" dirty="0" smtClean="0">
                <a:solidFill>
                  <a:schemeClr val="tx1"/>
                </a:solidFill>
              </a:rPr>
              <a:t> </a:t>
            </a:r>
            <a:r>
              <a:rPr lang="ru-RU" sz="2000" dirty="0" err="1" smtClean="0">
                <a:solidFill>
                  <a:schemeClr val="tx1"/>
                </a:solidFill>
              </a:rPr>
              <a:t>джерел</a:t>
            </a:r>
            <a:r>
              <a:rPr lang="ru-RU" sz="2000" dirty="0" smtClean="0">
                <a:solidFill>
                  <a:schemeClr val="tx1"/>
                </a:solidFill>
              </a:rPr>
              <a:t> </a:t>
            </a:r>
            <a:r>
              <a:rPr lang="ru-RU" sz="2000" dirty="0" err="1" smtClean="0">
                <a:solidFill>
                  <a:schemeClr val="tx1"/>
                </a:solidFill>
              </a:rPr>
              <a:t>інформації</a:t>
            </a:r>
            <a:r>
              <a:rPr lang="ru-RU" sz="2000" dirty="0" smtClean="0">
                <a:solidFill>
                  <a:schemeClr val="tx1"/>
                </a:solidFill>
              </a:rPr>
              <a:t>, </a:t>
            </a:r>
            <a:r>
              <a:rPr lang="ru-RU" sz="2000" dirty="0" err="1" smtClean="0">
                <a:solidFill>
                  <a:schemeClr val="tx1"/>
                </a:solidFill>
              </a:rPr>
              <a:t>крім</a:t>
            </a:r>
            <a:r>
              <a:rPr lang="ru-RU" sz="2000" dirty="0" smtClean="0">
                <a:solidFill>
                  <a:schemeClr val="tx1"/>
                </a:solidFill>
              </a:rPr>
              <a:t> </a:t>
            </a:r>
            <a:r>
              <a:rPr lang="ru-RU" sz="2000" dirty="0" err="1" smtClean="0">
                <a:solidFill>
                  <a:schemeClr val="tx1"/>
                </a:solidFill>
              </a:rPr>
              <a:t>дозволених</a:t>
            </a:r>
            <a:r>
              <a:rPr lang="ru-RU" sz="2000" dirty="0" smtClean="0">
                <a:solidFill>
                  <a:schemeClr val="tx1"/>
                </a:solidFill>
              </a:rPr>
              <a:t> для </a:t>
            </a:r>
            <a:r>
              <a:rPr lang="ru-RU" sz="2000" dirty="0" err="1" smtClean="0">
                <a:solidFill>
                  <a:schemeClr val="tx1"/>
                </a:solidFill>
              </a:rPr>
              <a:t>використання</a:t>
            </a:r>
            <a:r>
              <a:rPr lang="ru-RU" sz="2000" dirty="0" smtClean="0">
                <a:solidFill>
                  <a:schemeClr val="tx1"/>
                </a:solidFill>
              </a:rPr>
              <a:t>, </a:t>
            </a:r>
            <a:r>
              <a:rPr lang="ru-RU" sz="2000" dirty="0" err="1" smtClean="0">
                <a:solidFill>
                  <a:schemeClr val="tx1"/>
                </a:solidFill>
              </a:rPr>
              <a:t>зокрема</a:t>
            </a:r>
            <a:r>
              <a:rPr lang="ru-RU" sz="2000" dirty="0" smtClean="0">
                <a:solidFill>
                  <a:schemeClr val="tx1"/>
                </a:solidFill>
              </a:rPr>
              <a:t>, </a:t>
            </a:r>
            <a:r>
              <a:rPr lang="ru-RU" sz="2000" dirty="0" err="1" smtClean="0">
                <a:solidFill>
                  <a:schemeClr val="tx1"/>
                </a:solidFill>
              </a:rPr>
              <a:t>під</a:t>
            </a:r>
            <a:r>
              <a:rPr lang="ru-RU" sz="2000" dirty="0" smtClean="0">
                <a:solidFill>
                  <a:schemeClr val="tx1"/>
                </a:solidFill>
              </a:rPr>
              <a:t> час </a:t>
            </a:r>
            <a:r>
              <a:rPr lang="ru-RU" sz="2000" dirty="0" err="1" smtClean="0">
                <a:solidFill>
                  <a:schemeClr val="tx1"/>
                </a:solidFill>
              </a:rPr>
              <a:t>оцінювання</a:t>
            </a:r>
            <a:r>
              <a:rPr lang="ru-RU" sz="2000" dirty="0" smtClean="0">
                <a:solidFill>
                  <a:schemeClr val="tx1"/>
                </a:solidFill>
              </a:rPr>
              <a:t> </a:t>
            </a:r>
            <a:r>
              <a:rPr lang="ru-RU" sz="2000" dirty="0" err="1" smtClean="0">
                <a:solidFill>
                  <a:schemeClr val="tx1"/>
                </a:solidFill>
              </a:rPr>
              <a:t>результатів</a:t>
            </a:r>
            <a:r>
              <a:rPr lang="ru-RU" sz="2000" dirty="0" smtClean="0">
                <a:solidFill>
                  <a:schemeClr val="tx1"/>
                </a:solidFill>
              </a:rPr>
              <a:t> </a:t>
            </a:r>
            <a:r>
              <a:rPr lang="ru-RU" sz="2000" dirty="0" err="1" smtClean="0">
                <a:solidFill>
                  <a:schemeClr val="tx1"/>
                </a:solidFill>
              </a:rPr>
              <a:t>навчання</a:t>
            </a:r>
            <a:r>
              <a:rPr lang="ru-RU" sz="2000" dirty="0" smtClean="0">
                <a:solidFill>
                  <a:schemeClr val="tx1"/>
                </a:solidFill>
              </a:rPr>
              <a:t>;</a:t>
            </a:r>
            <a:r>
              <a:rPr lang="ru-RU" sz="2800" dirty="0" smtClean="0"/>
              <a:t/>
            </a:r>
            <a:br>
              <a:rPr lang="ru-RU" sz="2800" dirty="0" smtClean="0"/>
            </a:br>
            <a:endParaRPr lang="ru-RU" sz="2800" dirty="0"/>
          </a:p>
        </p:txBody>
      </p:sp>
      <p:pic>
        <p:nvPicPr>
          <p:cNvPr id="7" name="Рисунок 6" descr="2.jpg"/>
          <p:cNvPicPr>
            <a:picLocks noChangeAspect="1"/>
          </p:cNvPicPr>
          <p:nvPr/>
        </p:nvPicPr>
        <p:blipFill>
          <a:blip r:embed="rId4" cstate="print"/>
          <a:stretch>
            <a:fillRect/>
          </a:stretch>
        </p:blipFill>
        <p:spPr>
          <a:xfrm>
            <a:off x="0" y="1"/>
            <a:ext cx="3714744" cy="790988"/>
          </a:xfrm>
          <a:prstGeom prst="rect">
            <a:avLst/>
          </a:prstGeom>
        </p:spPr>
      </p:pic>
      <p:pic>
        <p:nvPicPr>
          <p:cNvPr id="8" name="Рисунок 7" descr="2.jpg"/>
          <p:cNvPicPr>
            <a:picLocks noChangeAspect="1"/>
          </p:cNvPicPr>
          <p:nvPr/>
        </p:nvPicPr>
        <p:blipFill>
          <a:blip r:embed="rId5" cstate="print"/>
          <a:stretch>
            <a:fillRect/>
          </a:stretch>
        </p:blipFill>
        <p:spPr>
          <a:xfrm rot="10800000">
            <a:off x="3643305" y="-1"/>
            <a:ext cx="3690349" cy="785794"/>
          </a:xfrm>
          <a:prstGeom prst="rect">
            <a:avLst/>
          </a:prstGeom>
        </p:spPr>
      </p:pic>
      <p:pic>
        <p:nvPicPr>
          <p:cNvPr id="9" name="Рисунок 8" descr="2.jpg"/>
          <p:cNvPicPr>
            <a:picLocks noChangeAspect="1"/>
          </p:cNvPicPr>
          <p:nvPr/>
        </p:nvPicPr>
        <p:blipFill>
          <a:blip r:embed="rId5" cstate="print"/>
          <a:stretch>
            <a:fillRect/>
          </a:stretch>
        </p:blipFill>
        <p:spPr>
          <a:xfrm>
            <a:off x="6215074" y="0"/>
            <a:ext cx="3690352" cy="7857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11.jpg"/>
          <p:cNvPicPr>
            <a:picLocks noChangeAspect="1"/>
          </p:cNvPicPr>
          <p:nvPr/>
        </p:nvPicPr>
        <p:blipFill>
          <a:blip r:embed="rId2"/>
          <a:stretch>
            <a:fillRect/>
          </a:stretch>
        </p:blipFill>
        <p:spPr>
          <a:xfrm>
            <a:off x="-501792" y="1071546"/>
            <a:ext cx="6696253" cy="4429156"/>
          </a:xfrm>
          <a:prstGeom prst="rect">
            <a:avLst/>
          </a:prstGeom>
        </p:spPr>
      </p:pic>
      <p:pic>
        <p:nvPicPr>
          <p:cNvPr id="3" name="Рисунок 2" descr="2_2.jpg"/>
          <p:cNvPicPr>
            <a:picLocks noChangeAspect="1"/>
          </p:cNvPicPr>
          <p:nvPr/>
        </p:nvPicPr>
        <p:blipFill>
          <a:blip r:embed="rId3"/>
          <a:stretch>
            <a:fillRect/>
          </a:stretch>
        </p:blipFill>
        <p:spPr>
          <a:xfrm>
            <a:off x="8072462" y="0"/>
            <a:ext cx="1071538" cy="6901626"/>
          </a:xfrm>
          <a:prstGeom prst="rect">
            <a:avLst/>
          </a:prstGeom>
        </p:spPr>
      </p:pic>
      <p:sp>
        <p:nvSpPr>
          <p:cNvPr id="2" name="Заголовок 1"/>
          <p:cNvSpPr>
            <a:spLocks noGrp="1"/>
          </p:cNvSpPr>
          <p:nvPr>
            <p:ph type="title"/>
          </p:nvPr>
        </p:nvSpPr>
        <p:spPr>
          <a:xfrm>
            <a:off x="357158" y="2571744"/>
            <a:ext cx="4429156" cy="3429024"/>
          </a:xfrm>
        </p:spPr>
        <p:txBody>
          <a:bodyPr>
            <a:normAutofit fontScale="90000"/>
          </a:bodyPr>
          <a:lstStyle/>
          <a:p>
            <a:r>
              <a:rPr lang="uk-UA" sz="2000" b="1" i="1" dirty="0" smtClean="0">
                <a:solidFill>
                  <a:srgbClr val="FF0000"/>
                </a:solidFill>
              </a:rPr>
              <a:t>обман</a:t>
            </a:r>
            <a:r>
              <a:rPr lang="uk-UA" sz="2000" b="1" i="1" dirty="0" smtClean="0">
                <a:solidFill>
                  <a:schemeClr val="tx1"/>
                </a:solidFill>
              </a:rPr>
              <a:t> </a:t>
            </a:r>
            <a:r>
              <a:rPr lang="ru-RU" sz="2000" b="1" dirty="0" smtClean="0">
                <a:solidFill>
                  <a:schemeClr val="tx1"/>
                </a:solidFill>
              </a:rPr>
              <a:t>–</a:t>
            </a:r>
            <a:r>
              <a:rPr lang="ru-RU" sz="2000" dirty="0" smtClean="0">
                <a:solidFill>
                  <a:schemeClr val="tx1"/>
                </a:solidFill>
              </a:rPr>
              <a:t> </a:t>
            </a:r>
            <a:r>
              <a:rPr lang="ru-RU" sz="2000" dirty="0" err="1" smtClean="0">
                <a:solidFill>
                  <a:schemeClr val="tx1"/>
                </a:solidFill>
              </a:rPr>
              <a:t>надання</a:t>
            </a:r>
            <a:r>
              <a:rPr lang="ru-RU" sz="2000" dirty="0" smtClean="0">
                <a:solidFill>
                  <a:schemeClr val="tx1"/>
                </a:solidFill>
              </a:rPr>
              <a:t> </a:t>
            </a:r>
            <a:r>
              <a:rPr lang="ru-RU" sz="2000" dirty="0" err="1" smtClean="0">
                <a:solidFill>
                  <a:schemeClr val="tx1"/>
                </a:solidFill>
              </a:rPr>
              <a:t>завідомо</a:t>
            </a:r>
            <a:r>
              <a:rPr lang="ru-RU" sz="2000" dirty="0" smtClean="0">
                <a:solidFill>
                  <a:schemeClr val="tx1"/>
                </a:solidFill>
              </a:rPr>
              <a:t> </a:t>
            </a:r>
            <a:r>
              <a:rPr lang="ru-RU" sz="2000" dirty="0" err="1" smtClean="0">
                <a:solidFill>
                  <a:schemeClr val="tx1"/>
                </a:solidFill>
              </a:rPr>
              <a:t>неправдивої</a:t>
            </a:r>
            <a:r>
              <a:rPr lang="ru-RU" sz="2000" dirty="0" smtClean="0">
                <a:solidFill>
                  <a:schemeClr val="tx1"/>
                </a:solidFill>
              </a:rPr>
              <a:t> </a:t>
            </a:r>
            <a:r>
              <a:rPr lang="ru-RU" sz="2000" dirty="0" err="1" smtClean="0">
                <a:solidFill>
                  <a:schemeClr val="tx1"/>
                </a:solidFill>
              </a:rPr>
              <a:t>інформації</a:t>
            </a:r>
            <a:r>
              <a:rPr lang="ru-RU" sz="2000" dirty="0" smtClean="0">
                <a:solidFill>
                  <a:schemeClr val="tx1"/>
                </a:solidFill>
              </a:rPr>
              <a:t> </a:t>
            </a:r>
            <a:r>
              <a:rPr lang="ru-RU" sz="2000" dirty="0" err="1" smtClean="0">
                <a:solidFill>
                  <a:schemeClr val="tx1"/>
                </a:solidFill>
              </a:rPr>
              <a:t>щодо</a:t>
            </a:r>
            <a:r>
              <a:rPr lang="ru-RU" sz="2000" dirty="0" smtClean="0">
                <a:solidFill>
                  <a:schemeClr val="tx1"/>
                </a:solidFill>
              </a:rPr>
              <a:t> </a:t>
            </a:r>
            <a:r>
              <a:rPr lang="ru-RU" sz="2000" dirty="0" err="1" smtClean="0">
                <a:solidFill>
                  <a:schemeClr val="tx1"/>
                </a:solidFill>
              </a:rPr>
              <a:t>власної</a:t>
            </a:r>
            <a:r>
              <a:rPr lang="ru-RU" sz="2000" dirty="0" smtClean="0">
                <a:solidFill>
                  <a:schemeClr val="tx1"/>
                </a:solidFill>
              </a:rPr>
              <a:t> </a:t>
            </a:r>
            <a:r>
              <a:rPr lang="ru-RU" sz="2000" dirty="0" err="1" smtClean="0">
                <a:solidFill>
                  <a:schemeClr val="tx1"/>
                </a:solidFill>
              </a:rPr>
              <a:t>освітньої</a:t>
            </a:r>
            <a:r>
              <a:rPr lang="ru-RU" sz="2000" dirty="0" smtClean="0">
                <a:solidFill>
                  <a:schemeClr val="tx1"/>
                </a:solidFill>
              </a:rPr>
              <a:t> (</a:t>
            </a:r>
            <a:r>
              <a:rPr lang="ru-RU" sz="2000" dirty="0" err="1" smtClean="0">
                <a:solidFill>
                  <a:schemeClr val="tx1"/>
                </a:solidFill>
              </a:rPr>
              <a:t>наукової</a:t>
            </a:r>
            <a:r>
              <a:rPr lang="ru-RU" sz="2000" dirty="0" smtClean="0">
                <a:solidFill>
                  <a:schemeClr val="tx1"/>
                </a:solidFill>
              </a:rPr>
              <a:t>, </a:t>
            </a:r>
            <a:r>
              <a:rPr lang="ru-RU" sz="2000" dirty="0" err="1" smtClean="0">
                <a:solidFill>
                  <a:schemeClr val="tx1"/>
                </a:solidFill>
              </a:rPr>
              <a:t>творчої</a:t>
            </a:r>
            <a:r>
              <a:rPr lang="ru-RU" sz="2000" dirty="0" smtClean="0">
                <a:solidFill>
                  <a:schemeClr val="tx1"/>
                </a:solidFill>
              </a:rPr>
              <a:t>) </a:t>
            </a:r>
            <a:r>
              <a:rPr lang="ru-RU" sz="2000" dirty="0" err="1" smtClean="0">
                <a:solidFill>
                  <a:schemeClr val="tx1"/>
                </a:solidFill>
              </a:rPr>
              <a:t>діяльності</a:t>
            </a:r>
            <a:r>
              <a:rPr lang="ru-RU" sz="2000" dirty="0" smtClean="0">
                <a:solidFill>
                  <a:schemeClr val="tx1"/>
                </a:solidFill>
              </a:rPr>
              <a:t> </a:t>
            </a:r>
            <a:r>
              <a:rPr lang="ru-RU" sz="2000" dirty="0" err="1" smtClean="0">
                <a:solidFill>
                  <a:schemeClr val="tx1"/>
                </a:solidFill>
              </a:rPr>
              <a:t>чи</a:t>
            </a:r>
            <a:r>
              <a:rPr lang="ru-RU" sz="2000" dirty="0" smtClean="0">
                <a:solidFill>
                  <a:schemeClr val="tx1"/>
                </a:solidFill>
              </a:rPr>
              <a:t> </a:t>
            </a:r>
            <a:r>
              <a:rPr lang="ru-RU" sz="2000" dirty="0" err="1" smtClean="0">
                <a:solidFill>
                  <a:schemeClr val="tx1"/>
                </a:solidFill>
              </a:rPr>
              <a:t>організації</a:t>
            </a:r>
            <a:r>
              <a:rPr lang="ru-RU" sz="2000" dirty="0" smtClean="0">
                <a:solidFill>
                  <a:schemeClr val="tx1"/>
                </a:solidFill>
              </a:rPr>
              <a:t> </a:t>
            </a:r>
            <a:r>
              <a:rPr lang="ru-RU" sz="2000" dirty="0" err="1" smtClean="0">
                <a:solidFill>
                  <a:schemeClr val="tx1"/>
                </a:solidFill>
              </a:rPr>
              <a:t>освітнього</a:t>
            </a:r>
            <a:r>
              <a:rPr lang="ru-RU" sz="2000" dirty="0" smtClean="0">
                <a:solidFill>
                  <a:schemeClr val="tx1"/>
                </a:solidFill>
              </a:rPr>
              <a:t> </a:t>
            </a:r>
            <a:r>
              <a:rPr lang="ru-RU" sz="2000" dirty="0" err="1" smtClean="0">
                <a:solidFill>
                  <a:schemeClr val="tx1"/>
                </a:solidFill>
              </a:rPr>
              <a:t>процесу</a:t>
            </a:r>
            <a:r>
              <a:rPr lang="ru-RU" sz="2000" dirty="0" smtClean="0">
                <a:solidFill>
                  <a:schemeClr val="tx1"/>
                </a:solidFill>
              </a:rPr>
              <a:t>; формами обману </a:t>
            </a:r>
            <a:r>
              <a:rPr lang="ru-RU" sz="2000" dirty="0" err="1" smtClean="0">
                <a:solidFill>
                  <a:schemeClr val="tx1"/>
                </a:solidFill>
              </a:rPr>
              <a:t>є</a:t>
            </a:r>
            <a:r>
              <a:rPr lang="ru-RU" sz="2000" dirty="0" smtClean="0">
                <a:solidFill>
                  <a:schemeClr val="tx1"/>
                </a:solidFill>
              </a:rPr>
              <a:t>, </a:t>
            </a:r>
            <a:r>
              <a:rPr lang="ru-RU" sz="2000" dirty="0" err="1" smtClean="0">
                <a:solidFill>
                  <a:schemeClr val="tx1"/>
                </a:solidFill>
              </a:rPr>
              <a:t>зокрема</a:t>
            </a:r>
            <a:r>
              <a:rPr lang="ru-RU" sz="2000" dirty="0" smtClean="0">
                <a:solidFill>
                  <a:schemeClr val="tx1"/>
                </a:solidFill>
              </a:rPr>
              <a:t>, </a:t>
            </a:r>
            <a:r>
              <a:rPr lang="ru-RU" sz="2000" dirty="0" err="1" smtClean="0">
                <a:solidFill>
                  <a:srgbClr val="FF0000"/>
                </a:solidFill>
              </a:rPr>
              <a:t>академічний</a:t>
            </a:r>
            <a:r>
              <a:rPr lang="ru-RU" sz="2000" dirty="0" smtClean="0">
                <a:solidFill>
                  <a:srgbClr val="FF0000"/>
                </a:solidFill>
              </a:rPr>
              <a:t> </a:t>
            </a:r>
            <a:r>
              <a:rPr lang="ru-RU" sz="2000" dirty="0" err="1" smtClean="0">
                <a:solidFill>
                  <a:srgbClr val="FF0000"/>
                </a:solidFill>
              </a:rPr>
              <a:t>плагіат</a:t>
            </a:r>
            <a:r>
              <a:rPr lang="ru-RU" sz="2000" dirty="0" smtClean="0">
                <a:solidFill>
                  <a:srgbClr val="FF0000"/>
                </a:solidFill>
              </a:rPr>
              <a:t>, </a:t>
            </a:r>
            <a:r>
              <a:rPr lang="ru-RU" sz="2000" dirty="0" err="1" smtClean="0">
                <a:solidFill>
                  <a:srgbClr val="FF0000"/>
                </a:solidFill>
              </a:rPr>
              <a:t>самоплагіат</a:t>
            </a:r>
            <a:r>
              <a:rPr lang="ru-RU" sz="2000" dirty="0" smtClean="0">
                <a:solidFill>
                  <a:srgbClr val="FF0000"/>
                </a:solidFill>
              </a:rPr>
              <a:t>, </a:t>
            </a:r>
            <a:r>
              <a:rPr lang="ru-RU" sz="2000" dirty="0" err="1" smtClean="0">
                <a:solidFill>
                  <a:srgbClr val="FF0000"/>
                </a:solidFill>
              </a:rPr>
              <a:t>фабрикація</a:t>
            </a:r>
            <a:r>
              <a:rPr lang="ru-RU" sz="2000" dirty="0" smtClean="0">
                <a:solidFill>
                  <a:srgbClr val="FF0000"/>
                </a:solidFill>
              </a:rPr>
              <a:t>, </a:t>
            </a:r>
            <a:r>
              <a:rPr lang="ru-RU" sz="2000" dirty="0" err="1" smtClean="0">
                <a:solidFill>
                  <a:srgbClr val="FF0000"/>
                </a:solidFill>
              </a:rPr>
              <a:t>фальсифікація</a:t>
            </a:r>
            <a:r>
              <a:rPr lang="ru-RU" sz="2000" dirty="0" smtClean="0">
                <a:solidFill>
                  <a:srgbClr val="FF0000"/>
                </a:solidFill>
              </a:rPr>
              <a:t> та </a:t>
            </a:r>
            <a:r>
              <a:rPr lang="ru-RU" sz="2000" dirty="0" err="1" smtClean="0">
                <a:solidFill>
                  <a:srgbClr val="FF0000"/>
                </a:solidFill>
              </a:rPr>
              <a:t>списування</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b="1" i="1" dirty="0" smtClean="0">
                <a:solidFill>
                  <a:srgbClr val="FF0000"/>
                </a:solidFill>
              </a:rPr>
              <a:t>хабарництво </a:t>
            </a:r>
            <a:r>
              <a:rPr lang="ru-RU" sz="2000" dirty="0" smtClean="0">
                <a:solidFill>
                  <a:schemeClr val="tx1"/>
                </a:solidFill>
              </a:rPr>
              <a:t>– </a:t>
            </a:r>
            <a:r>
              <a:rPr lang="ru-RU" sz="2000" dirty="0" err="1" smtClean="0">
                <a:solidFill>
                  <a:schemeClr val="tx1"/>
                </a:solidFill>
              </a:rPr>
              <a:t>надання</a:t>
            </a:r>
            <a:r>
              <a:rPr lang="ru-RU" sz="2000" dirty="0" smtClean="0">
                <a:solidFill>
                  <a:schemeClr val="tx1"/>
                </a:solidFill>
              </a:rPr>
              <a:t> (</a:t>
            </a:r>
            <a:r>
              <a:rPr lang="ru-RU" sz="2000" dirty="0" err="1" smtClean="0">
                <a:solidFill>
                  <a:schemeClr val="tx1"/>
                </a:solidFill>
              </a:rPr>
              <a:t>отримання</a:t>
            </a:r>
            <a:r>
              <a:rPr lang="ru-RU" sz="2000" dirty="0" smtClean="0">
                <a:solidFill>
                  <a:schemeClr val="tx1"/>
                </a:solidFill>
              </a:rPr>
              <a:t>) </a:t>
            </a:r>
            <a:r>
              <a:rPr lang="ru-RU" sz="2000" dirty="0" err="1" smtClean="0">
                <a:solidFill>
                  <a:schemeClr val="tx1"/>
                </a:solidFill>
              </a:rPr>
              <a:t>учасником</a:t>
            </a:r>
            <a:r>
              <a:rPr lang="ru-RU" sz="2000" dirty="0" smtClean="0">
                <a:solidFill>
                  <a:schemeClr val="tx1"/>
                </a:solidFill>
              </a:rPr>
              <a:t> </a:t>
            </a:r>
            <a:r>
              <a:rPr lang="ru-RU" sz="2000" dirty="0" err="1" smtClean="0">
                <a:solidFill>
                  <a:schemeClr val="tx1"/>
                </a:solidFill>
              </a:rPr>
              <a:t>освітнього</a:t>
            </a:r>
            <a:r>
              <a:rPr lang="ru-RU" sz="2000" dirty="0" smtClean="0">
                <a:solidFill>
                  <a:schemeClr val="tx1"/>
                </a:solidFill>
              </a:rPr>
              <a:t> </a:t>
            </a:r>
            <a:r>
              <a:rPr lang="ru-RU" sz="2000" dirty="0" err="1" smtClean="0">
                <a:solidFill>
                  <a:schemeClr val="tx1"/>
                </a:solidFill>
              </a:rPr>
              <a:t>процесу</a:t>
            </a:r>
            <a:r>
              <a:rPr lang="ru-RU" sz="2000" dirty="0" smtClean="0">
                <a:solidFill>
                  <a:schemeClr val="tx1"/>
                </a:solidFill>
              </a:rPr>
              <a:t> </a:t>
            </a:r>
            <a:r>
              <a:rPr lang="ru-RU" sz="2000" dirty="0" err="1" smtClean="0">
                <a:solidFill>
                  <a:schemeClr val="tx1"/>
                </a:solidFill>
              </a:rPr>
              <a:t>чи</a:t>
            </a:r>
            <a:r>
              <a:rPr lang="ru-RU" sz="2000" dirty="0" smtClean="0">
                <a:solidFill>
                  <a:schemeClr val="tx1"/>
                </a:solidFill>
              </a:rPr>
              <a:t> </a:t>
            </a:r>
            <a:r>
              <a:rPr lang="ru-RU" sz="2000" dirty="0" err="1" smtClean="0">
                <a:solidFill>
                  <a:schemeClr val="tx1"/>
                </a:solidFill>
              </a:rPr>
              <a:t>пропозиція</a:t>
            </a:r>
            <a:r>
              <a:rPr lang="ru-RU" sz="2000" dirty="0" smtClean="0">
                <a:solidFill>
                  <a:schemeClr val="tx1"/>
                </a:solidFill>
              </a:rPr>
              <a:t> </a:t>
            </a:r>
            <a:r>
              <a:rPr lang="ru-RU" sz="2000" dirty="0" err="1" smtClean="0">
                <a:solidFill>
                  <a:schemeClr val="tx1"/>
                </a:solidFill>
              </a:rPr>
              <a:t>щодо</a:t>
            </a:r>
            <a:r>
              <a:rPr lang="ru-RU" sz="2000" dirty="0" smtClean="0">
                <a:solidFill>
                  <a:schemeClr val="tx1"/>
                </a:solidFill>
              </a:rPr>
              <a:t> </a:t>
            </a:r>
            <a:r>
              <a:rPr lang="ru-RU" sz="2000" dirty="0" err="1" smtClean="0">
                <a:solidFill>
                  <a:schemeClr val="tx1"/>
                </a:solidFill>
              </a:rPr>
              <a:t>надання</a:t>
            </a:r>
            <a:r>
              <a:rPr lang="ru-RU" sz="2000" dirty="0" smtClean="0">
                <a:solidFill>
                  <a:schemeClr val="tx1"/>
                </a:solidFill>
              </a:rPr>
              <a:t> (</a:t>
            </a:r>
            <a:r>
              <a:rPr lang="ru-RU" sz="2000" dirty="0" err="1" smtClean="0">
                <a:solidFill>
                  <a:schemeClr val="tx1"/>
                </a:solidFill>
              </a:rPr>
              <a:t>отримання</a:t>
            </a:r>
            <a:r>
              <a:rPr lang="ru-RU" sz="2000" dirty="0" smtClean="0">
                <a:solidFill>
                  <a:schemeClr val="tx1"/>
                </a:solidFill>
              </a:rPr>
              <a:t>) </a:t>
            </a:r>
            <a:r>
              <a:rPr lang="ru-RU" sz="2000" dirty="0" err="1" smtClean="0">
                <a:solidFill>
                  <a:schemeClr val="tx1"/>
                </a:solidFill>
              </a:rPr>
              <a:t>коштів</a:t>
            </a:r>
            <a:r>
              <a:rPr lang="ru-RU" sz="2000" dirty="0" smtClean="0">
                <a:solidFill>
                  <a:schemeClr val="tx1"/>
                </a:solidFill>
              </a:rPr>
              <a:t>, майна, </a:t>
            </a:r>
            <a:r>
              <a:rPr lang="ru-RU" sz="2000" dirty="0" err="1" smtClean="0">
                <a:solidFill>
                  <a:schemeClr val="tx1"/>
                </a:solidFill>
              </a:rPr>
              <a:t>послуг</a:t>
            </a:r>
            <a:r>
              <a:rPr lang="ru-RU" sz="2000" dirty="0" smtClean="0">
                <a:solidFill>
                  <a:schemeClr val="tx1"/>
                </a:solidFill>
              </a:rPr>
              <a:t>, </a:t>
            </a:r>
            <a:r>
              <a:rPr lang="ru-RU" sz="2000" dirty="0" err="1" smtClean="0">
                <a:solidFill>
                  <a:schemeClr val="tx1"/>
                </a:solidFill>
              </a:rPr>
              <a:t>пільг</a:t>
            </a:r>
            <a:r>
              <a:rPr lang="ru-RU" sz="2000" dirty="0" smtClean="0">
                <a:solidFill>
                  <a:schemeClr val="tx1"/>
                </a:solidFill>
              </a:rPr>
              <a:t> </a:t>
            </a:r>
            <a:r>
              <a:rPr lang="ru-RU" sz="2000" dirty="0" err="1" smtClean="0">
                <a:solidFill>
                  <a:schemeClr val="tx1"/>
                </a:solidFill>
              </a:rPr>
              <a:t>чи</a:t>
            </a:r>
            <a:r>
              <a:rPr lang="ru-RU" sz="2000" dirty="0" smtClean="0">
                <a:solidFill>
                  <a:schemeClr val="tx1"/>
                </a:solidFill>
              </a:rPr>
              <a:t> </a:t>
            </a:r>
            <a:r>
              <a:rPr lang="ru-RU" sz="2000" dirty="0" err="1" smtClean="0">
                <a:solidFill>
                  <a:schemeClr val="tx1"/>
                </a:solidFill>
              </a:rPr>
              <a:t>будь-яких</a:t>
            </a:r>
            <a:r>
              <a:rPr lang="ru-RU" sz="2000" dirty="0" smtClean="0">
                <a:solidFill>
                  <a:schemeClr val="tx1"/>
                </a:solidFill>
              </a:rPr>
              <a:t> </a:t>
            </a:r>
            <a:r>
              <a:rPr lang="ru-RU" sz="2000" dirty="0" err="1" smtClean="0">
                <a:solidFill>
                  <a:schemeClr val="tx1"/>
                </a:solidFill>
              </a:rPr>
              <a:t>інших</a:t>
            </a:r>
            <a:r>
              <a:rPr lang="ru-RU" sz="2000" dirty="0" smtClean="0">
                <a:solidFill>
                  <a:schemeClr val="tx1"/>
                </a:solidFill>
              </a:rPr>
              <a:t> благ </a:t>
            </a:r>
            <a:r>
              <a:rPr lang="ru-RU" sz="2000" dirty="0" err="1" smtClean="0">
                <a:solidFill>
                  <a:schemeClr val="tx1"/>
                </a:solidFill>
              </a:rPr>
              <a:t>матеріального</a:t>
            </a:r>
            <a:r>
              <a:rPr lang="ru-RU" sz="2000" dirty="0" smtClean="0">
                <a:solidFill>
                  <a:schemeClr val="tx1"/>
                </a:solidFill>
              </a:rPr>
              <a:t> </a:t>
            </a:r>
            <a:r>
              <a:rPr lang="ru-RU" sz="2000" dirty="0" err="1" smtClean="0">
                <a:solidFill>
                  <a:schemeClr val="tx1"/>
                </a:solidFill>
              </a:rPr>
              <a:t>або</a:t>
            </a:r>
            <a:r>
              <a:rPr lang="ru-RU" sz="2000" dirty="0" smtClean="0">
                <a:solidFill>
                  <a:schemeClr val="tx1"/>
                </a:solidFill>
              </a:rPr>
              <a:t> </a:t>
            </a:r>
            <a:r>
              <a:rPr lang="ru-RU" sz="2000" dirty="0" err="1" smtClean="0">
                <a:solidFill>
                  <a:schemeClr val="tx1"/>
                </a:solidFill>
              </a:rPr>
              <a:t>нематеріального</a:t>
            </a:r>
            <a:r>
              <a:rPr lang="ru-RU" sz="2000" dirty="0" smtClean="0">
                <a:solidFill>
                  <a:schemeClr val="tx1"/>
                </a:solidFill>
              </a:rPr>
              <a:t> характеру </a:t>
            </a:r>
            <a:r>
              <a:rPr lang="ru-RU" sz="2000" dirty="0" err="1" smtClean="0">
                <a:solidFill>
                  <a:schemeClr val="tx1"/>
                </a:solidFill>
              </a:rPr>
              <a:t>з</a:t>
            </a:r>
            <a:r>
              <a:rPr lang="ru-RU" sz="2000" dirty="0" smtClean="0">
                <a:solidFill>
                  <a:schemeClr val="tx1"/>
                </a:solidFill>
              </a:rPr>
              <a:t> метою </a:t>
            </a:r>
            <a:r>
              <a:rPr lang="ru-RU" sz="2000" dirty="0" err="1" smtClean="0">
                <a:solidFill>
                  <a:schemeClr val="tx1"/>
                </a:solidFill>
              </a:rPr>
              <a:t>отримання</a:t>
            </a:r>
            <a:r>
              <a:rPr lang="ru-RU" sz="2000" dirty="0" smtClean="0">
                <a:solidFill>
                  <a:schemeClr val="tx1"/>
                </a:solidFill>
              </a:rPr>
              <a:t> </a:t>
            </a:r>
            <a:r>
              <a:rPr lang="ru-RU" sz="2000" dirty="0" err="1" smtClean="0">
                <a:solidFill>
                  <a:schemeClr val="tx1"/>
                </a:solidFill>
              </a:rPr>
              <a:t>неправомірної</a:t>
            </a:r>
            <a:r>
              <a:rPr lang="ru-RU" sz="2000" dirty="0" smtClean="0">
                <a:solidFill>
                  <a:schemeClr val="tx1"/>
                </a:solidFill>
              </a:rPr>
              <a:t> </a:t>
            </a:r>
            <a:r>
              <a:rPr lang="ru-RU" sz="2000" dirty="0" err="1" smtClean="0">
                <a:solidFill>
                  <a:schemeClr val="tx1"/>
                </a:solidFill>
              </a:rPr>
              <a:t>переваги</a:t>
            </a:r>
            <a:r>
              <a:rPr lang="ru-RU" sz="2000" dirty="0" smtClean="0">
                <a:solidFill>
                  <a:schemeClr val="tx1"/>
                </a:solidFill>
              </a:rPr>
              <a:t> в </a:t>
            </a:r>
            <a:r>
              <a:rPr lang="ru-RU" sz="2000" dirty="0" err="1" smtClean="0">
                <a:solidFill>
                  <a:schemeClr val="tx1"/>
                </a:solidFill>
              </a:rPr>
              <a:t>освітньому</a:t>
            </a:r>
            <a:r>
              <a:rPr lang="ru-RU" sz="2000" dirty="0" smtClean="0">
                <a:solidFill>
                  <a:schemeClr val="tx1"/>
                </a:solidFill>
              </a:rPr>
              <a:t> </a:t>
            </a:r>
            <a:r>
              <a:rPr lang="ru-RU" sz="2000" dirty="0" err="1" smtClean="0">
                <a:solidFill>
                  <a:schemeClr val="tx1"/>
                </a:solidFill>
              </a:rPr>
              <a:t>процесі</a:t>
            </a:r>
            <a:r>
              <a:rPr lang="ru-RU" sz="2000" dirty="0" smtClean="0">
                <a:solidFill>
                  <a:schemeClr val="tx1"/>
                </a:solidFill>
              </a:rPr>
              <a:t>;</a:t>
            </a:r>
            <a:r>
              <a:rPr lang="ru-RU" dirty="0" smtClean="0"/>
              <a:t/>
            </a:r>
            <a:br>
              <a:rPr lang="ru-RU" dirty="0" smtClean="0"/>
            </a:br>
            <a:endParaRPr lang="ru-RU" dirty="0"/>
          </a:p>
        </p:txBody>
      </p:sp>
      <p:pic>
        <p:nvPicPr>
          <p:cNvPr id="4" name="Рисунок 3" descr="122.jpg"/>
          <p:cNvPicPr>
            <a:picLocks noChangeAspect="1"/>
          </p:cNvPicPr>
          <p:nvPr/>
        </p:nvPicPr>
        <p:blipFill>
          <a:blip r:embed="rId4"/>
          <a:stretch>
            <a:fillRect/>
          </a:stretch>
        </p:blipFill>
        <p:spPr>
          <a:xfrm>
            <a:off x="5072066" y="357166"/>
            <a:ext cx="3500462" cy="34064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2237099778.jpg"/>
          <p:cNvPicPr>
            <a:picLocks noChangeAspect="1"/>
          </p:cNvPicPr>
          <p:nvPr/>
        </p:nvPicPr>
        <p:blipFill>
          <a:blip r:embed="rId5"/>
          <a:stretch>
            <a:fillRect/>
          </a:stretch>
        </p:blipFill>
        <p:spPr>
          <a:xfrm>
            <a:off x="4572000" y="3910190"/>
            <a:ext cx="3214710" cy="2790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2370982.jpg"/>
          <p:cNvPicPr>
            <a:picLocks noChangeAspect="1"/>
          </p:cNvPicPr>
          <p:nvPr/>
        </p:nvPicPr>
        <p:blipFill>
          <a:blip r:embed="rId2" cstate="print"/>
          <a:stretch>
            <a:fillRect/>
          </a:stretch>
        </p:blipFill>
        <p:spPr>
          <a:xfrm>
            <a:off x="0" y="5596128"/>
            <a:ext cx="9144000" cy="1261872"/>
          </a:xfrm>
          <a:prstGeom prst="rect">
            <a:avLst/>
          </a:prstGeom>
        </p:spPr>
      </p:pic>
      <p:pic>
        <p:nvPicPr>
          <p:cNvPr id="6" name="Рисунок 5" descr="4_1.jpg"/>
          <p:cNvPicPr>
            <a:picLocks noChangeAspect="1"/>
          </p:cNvPicPr>
          <p:nvPr/>
        </p:nvPicPr>
        <p:blipFill>
          <a:blip r:embed="rId3"/>
          <a:stretch>
            <a:fillRect/>
          </a:stretch>
        </p:blipFill>
        <p:spPr>
          <a:xfrm>
            <a:off x="928662" y="3000372"/>
            <a:ext cx="2571511" cy="2576161"/>
          </a:xfrm>
          <a:prstGeom prst="rect">
            <a:avLst/>
          </a:prstGeom>
        </p:spPr>
      </p:pic>
      <p:pic>
        <p:nvPicPr>
          <p:cNvPr id="4" name="Рисунок 3" descr="2_2.jpg"/>
          <p:cNvPicPr>
            <a:picLocks noChangeAspect="1"/>
          </p:cNvPicPr>
          <p:nvPr/>
        </p:nvPicPr>
        <p:blipFill>
          <a:blip r:embed="rId4"/>
          <a:stretch>
            <a:fillRect/>
          </a:stretch>
        </p:blipFill>
        <p:spPr>
          <a:xfrm>
            <a:off x="-1" y="0"/>
            <a:ext cx="1064765" cy="6858000"/>
          </a:xfrm>
          <a:prstGeom prst="rect">
            <a:avLst/>
          </a:prstGeom>
        </p:spPr>
      </p:pic>
      <p:sp>
        <p:nvSpPr>
          <p:cNvPr id="2" name="Заголовок 1"/>
          <p:cNvSpPr>
            <a:spLocks noGrp="1"/>
          </p:cNvSpPr>
          <p:nvPr>
            <p:ph type="title"/>
          </p:nvPr>
        </p:nvSpPr>
        <p:spPr>
          <a:xfrm>
            <a:off x="1285852" y="928670"/>
            <a:ext cx="7572428" cy="1143000"/>
          </a:xfrm>
        </p:spPr>
        <p:txBody>
          <a:bodyPr>
            <a:noAutofit/>
          </a:bodyPr>
          <a:lstStyle/>
          <a:p>
            <a:r>
              <a:rPr lang="uk-UA" sz="1800" b="1" i="1" dirty="0" smtClean="0">
                <a:solidFill>
                  <a:srgbClr val="FF0000"/>
                </a:solidFill>
              </a:rPr>
              <a:t>необ’єктивне оцінювання </a:t>
            </a:r>
            <a:r>
              <a:rPr lang="ru-RU" sz="1800" dirty="0" smtClean="0">
                <a:solidFill>
                  <a:schemeClr val="tx1"/>
                </a:solidFill>
              </a:rPr>
              <a:t>– </a:t>
            </a:r>
            <a:r>
              <a:rPr lang="ru-RU" sz="1800" dirty="0" err="1" smtClean="0">
                <a:solidFill>
                  <a:schemeClr val="tx1"/>
                </a:solidFill>
              </a:rPr>
              <a:t>свідоме</a:t>
            </a:r>
            <a:r>
              <a:rPr lang="ru-RU" sz="1800" dirty="0" smtClean="0">
                <a:solidFill>
                  <a:schemeClr val="tx1"/>
                </a:solidFill>
              </a:rPr>
              <a:t> </a:t>
            </a:r>
            <a:r>
              <a:rPr lang="ru-RU" sz="1800" dirty="0" err="1" smtClean="0">
                <a:solidFill>
                  <a:schemeClr val="tx1"/>
                </a:solidFill>
              </a:rPr>
              <a:t>завищення</a:t>
            </a:r>
            <a:r>
              <a:rPr lang="ru-RU" sz="1800" dirty="0" smtClean="0">
                <a:solidFill>
                  <a:schemeClr val="tx1"/>
                </a:solidFill>
              </a:rPr>
              <a:t> </a:t>
            </a:r>
            <a:r>
              <a:rPr lang="ru-RU" sz="1800" dirty="0" err="1" smtClean="0">
                <a:solidFill>
                  <a:schemeClr val="tx1"/>
                </a:solidFill>
              </a:rPr>
              <a:t>або</a:t>
            </a:r>
            <a:r>
              <a:rPr lang="ru-RU" sz="1800" dirty="0" smtClean="0">
                <a:solidFill>
                  <a:schemeClr val="tx1"/>
                </a:solidFill>
              </a:rPr>
              <a:t> </a:t>
            </a:r>
            <a:r>
              <a:rPr lang="ru-RU" sz="1800" dirty="0" err="1" smtClean="0">
                <a:solidFill>
                  <a:schemeClr val="tx1"/>
                </a:solidFill>
              </a:rPr>
              <a:t>заниження</a:t>
            </a:r>
            <a:r>
              <a:rPr lang="ru-RU" sz="1800" dirty="0" smtClean="0">
                <a:solidFill>
                  <a:schemeClr val="tx1"/>
                </a:solidFill>
              </a:rPr>
              <a:t> </a:t>
            </a:r>
            <a:r>
              <a:rPr lang="ru-RU" sz="1800" dirty="0" err="1" smtClean="0">
                <a:solidFill>
                  <a:schemeClr val="tx1"/>
                </a:solidFill>
              </a:rPr>
              <a:t>оцінки</a:t>
            </a:r>
            <a:r>
              <a:rPr lang="ru-RU" sz="1800" dirty="0" smtClean="0">
                <a:solidFill>
                  <a:schemeClr val="tx1"/>
                </a:solidFill>
              </a:rPr>
              <a:t> </a:t>
            </a:r>
            <a:r>
              <a:rPr lang="ru-RU" sz="1800" dirty="0" err="1" smtClean="0">
                <a:solidFill>
                  <a:schemeClr val="tx1"/>
                </a:solidFill>
              </a:rPr>
              <a:t>результатів</a:t>
            </a:r>
            <a:r>
              <a:rPr lang="ru-RU" sz="1800" dirty="0" smtClean="0">
                <a:solidFill>
                  <a:schemeClr val="tx1"/>
                </a:solidFill>
              </a:rPr>
              <a:t> </a:t>
            </a:r>
            <a:r>
              <a:rPr lang="ru-RU" sz="1800" dirty="0" err="1" smtClean="0">
                <a:solidFill>
                  <a:schemeClr val="tx1"/>
                </a:solidFill>
              </a:rPr>
              <a:t>навчання</a:t>
            </a:r>
            <a:r>
              <a:rPr lang="ru-RU" sz="1800" dirty="0" smtClean="0">
                <a:solidFill>
                  <a:schemeClr val="tx1"/>
                </a:solidFill>
              </a:rPr>
              <a:t> </a:t>
            </a:r>
            <a:r>
              <a:rPr lang="ru-RU" sz="1800" dirty="0" err="1" smtClean="0">
                <a:solidFill>
                  <a:schemeClr val="tx1"/>
                </a:solidFill>
              </a:rPr>
              <a:t>здобувачів</a:t>
            </a:r>
            <a:r>
              <a:rPr lang="ru-RU" sz="1800" dirty="0" smtClean="0">
                <a:solidFill>
                  <a:schemeClr val="tx1"/>
                </a:solidFill>
              </a:rPr>
              <a:t> </a:t>
            </a:r>
            <a:r>
              <a:rPr lang="ru-RU" sz="1800" dirty="0" err="1" smtClean="0">
                <a:solidFill>
                  <a:schemeClr val="tx1"/>
                </a:solidFill>
              </a:rPr>
              <a:t>вищої</a:t>
            </a:r>
            <a:r>
              <a:rPr lang="ru-RU" sz="1800" dirty="0" smtClean="0">
                <a:solidFill>
                  <a:schemeClr val="tx1"/>
                </a:solidFill>
              </a:rPr>
              <a:t> </a:t>
            </a:r>
            <a:r>
              <a:rPr lang="ru-RU" sz="1800" dirty="0" err="1" smtClean="0">
                <a:solidFill>
                  <a:schemeClr val="tx1"/>
                </a:solidFill>
              </a:rPr>
              <a:t>освіти</a:t>
            </a:r>
            <a:r>
              <a:rPr lang="ru-RU" sz="1800" dirty="0" smtClean="0">
                <a:solidFill>
                  <a:schemeClr val="tx1"/>
                </a:solidFill>
              </a:rPr>
              <a:t>;</a:t>
            </a:r>
            <a:br>
              <a:rPr lang="ru-RU" sz="1800" dirty="0" smtClean="0">
                <a:solidFill>
                  <a:schemeClr val="tx1"/>
                </a:solidFill>
              </a:rPr>
            </a:br>
            <a:r>
              <a:rPr lang="ru-RU" sz="1800" dirty="0" smtClean="0">
                <a:solidFill>
                  <a:schemeClr val="tx1"/>
                </a:solidFill>
              </a:rPr>
              <a:t/>
            </a:r>
            <a:br>
              <a:rPr lang="ru-RU" sz="1800" dirty="0" smtClean="0">
                <a:solidFill>
                  <a:schemeClr val="tx1"/>
                </a:solidFill>
              </a:rPr>
            </a:br>
            <a:r>
              <a:rPr lang="uk-UA" sz="1800" b="1" i="1" dirty="0" smtClean="0">
                <a:solidFill>
                  <a:srgbClr val="FF0000"/>
                </a:solidFill>
              </a:rPr>
              <a:t>хибне співавторство </a:t>
            </a:r>
            <a:r>
              <a:rPr lang="ru-RU" sz="1800" dirty="0" smtClean="0">
                <a:solidFill>
                  <a:schemeClr val="tx1"/>
                </a:solidFill>
              </a:rPr>
              <a:t>– </a:t>
            </a:r>
            <a:r>
              <a:rPr lang="ru-RU" sz="1800" dirty="0" err="1" smtClean="0">
                <a:solidFill>
                  <a:schemeClr val="tx1"/>
                </a:solidFill>
              </a:rPr>
              <a:t>внесення</a:t>
            </a:r>
            <a:r>
              <a:rPr lang="ru-RU" sz="1800" dirty="0" smtClean="0">
                <a:solidFill>
                  <a:schemeClr val="tx1"/>
                </a:solidFill>
              </a:rPr>
              <a:t> до списку </a:t>
            </a:r>
            <a:r>
              <a:rPr lang="ru-RU" sz="1800" dirty="0" err="1" smtClean="0">
                <a:solidFill>
                  <a:schemeClr val="tx1"/>
                </a:solidFill>
              </a:rPr>
              <a:t>авторів</a:t>
            </a:r>
            <a:r>
              <a:rPr lang="ru-RU" sz="1800" dirty="0" smtClean="0">
                <a:solidFill>
                  <a:schemeClr val="tx1"/>
                </a:solidFill>
              </a:rPr>
              <a:t> </a:t>
            </a:r>
            <a:r>
              <a:rPr lang="ru-RU" sz="1800" dirty="0" err="1" smtClean="0">
                <a:solidFill>
                  <a:schemeClr val="tx1"/>
                </a:solidFill>
              </a:rPr>
              <a:t>наукової</a:t>
            </a:r>
            <a:r>
              <a:rPr lang="ru-RU" sz="1800" dirty="0" smtClean="0">
                <a:solidFill>
                  <a:schemeClr val="tx1"/>
                </a:solidFill>
              </a:rPr>
              <a:t> </a:t>
            </a:r>
            <a:r>
              <a:rPr lang="ru-RU" sz="1800" dirty="0" err="1" smtClean="0">
                <a:solidFill>
                  <a:schemeClr val="tx1"/>
                </a:solidFill>
              </a:rPr>
              <a:t>чи</a:t>
            </a:r>
            <a:r>
              <a:rPr lang="ru-RU" sz="1800" dirty="0" smtClean="0">
                <a:solidFill>
                  <a:schemeClr val="tx1"/>
                </a:solidFill>
              </a:rPr>
              <a:t> </a:t>
            </a:r>
            <a:r>
              <a:rPr lang="ru-RU" sz="1800" dirty="0" err="1" smtClean="0">
                <a:solidFill>
                  <a:schemeClr val="tx1"/>
                </a:solidFill>
              </a:rPr>
              <a:t>навчально-методичної</a:t>
            </a:r>
            <a:r>
              <a:rPr lang="ru-RU" sz="1800" dirty="0" smtClean="0">
                <a:solidFill>
                  <a:schemeClr val="tx1"/>
                </a:solidFill>
              </a:rPr>
              <a:t> </a:t>
            </a:r>
            <a:r>
              <a:rPr lang="ru-RU" sz="1800" dirty="0" err="1" smtClean="0">
                <a:solidFill>
                  <a:schemeClr val="tx1"/>
                </a:solidFill>
              </a:rPr>
              <a:t>праці</a:t>
            </a:r>
            <a:r>
              <a:rPr lang="ru-RU" sz="1800" dirty="0" smtClean="0">
                <a:solidFill>
                  <a:schemeClr val="tx1"/>
                </a:solidFill>
              </a:rPr>
              <a:t> </a:t>
            </a:r>
            <a:r>
              <a:rPr lang="ru-RU" sz="1800" dirty="0" err="1" smtClean="0">
                <a:solidFill>
                  <a:schemeClr val="tx1"/>
                </a:solidFill>
              </a:rPr>
              <a:t>осіб</a:t>
            </a:r>
            <a:r>
              <a:rPr lang="ru-RU" sz="1800" dirty="0" smtClean="0">
                <a:solidFill>
                  <a:schemeClr val="tx1"/>
                </a:solidFill>
              </a:rPr>
              <a:t>, </a:t>
            </a:r>
            <a:r>
              <a:rPr lang="ru-RU" sz="1800" dirty="0" err="1" smtClean="0">
                <a:solidFill>
                  <a:schemeClr val="tx1"/>
                </a:solidFill>
              </a:rPr>
              <a:t>які</a:t>
            </a:r>
            <a:r>
              <a:rPr lang="ru-RU" sz="1800" dirty="0" smtClean="0">
                <a:solidFill>
                  <a:schemeClr val="tx1"/>
                </a:solidFill>
              </a:rPr>
              <a:t> не брали участь у </a:t>
            </a:r>
            <a:r>
              <a:rPr lang="ru-RU" sz="1800" dirty="0" err="1" smtClean="0">
                <a:solidFill>
                  <a:schemeClr val="tx1"/>
                </a:solidFill>
              </a:rPr>
              <a:t>створенні</a:t>
            </a:r>
            <a:r>
              <a:rPr lang="ru-RU" sz="1800" dirty="0" smtClean="0">
                <a:solidFill>
                  <a:schemeClr val="tx1"/>
                </a:solidFill>
              </a:rPr>
              <a:t> продукту.</a:t>
            </a:r>
            <a:endParaRPr lang="ru-RU" sz="1800" dirty="0"/>
          </a:p>
        </p:txBody>
      </p:sp>
      <p:pic>
        <p:nvPicPr>
          <p:cNvPr id="5" name="Рисунок 4" descr="2094437122р.jpg"/>
          <p:cNvPicPr>
            <a:picLocks noChangeAspect="1"/>
          </p:cNvPicPr>
          <p:nvPr/>
        </p:nvPicPr>
        <p:blipFill>
          <a:blip r:embed="rId5"/>
          <a:stretch>
            <a:fillRect/>
          </a:stretch>
        </p:blipFill>
        <p:spPr>
          <a:xfrm>
            <a:off x="3428992" y="2500306"/>
            <a:ext cx="5318638" cy="35481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2370982.jpg"/>
          <p:cNvPicPr>
            <a:picLocks noChangeAspect="1"/>
          </p:cNvPicPr>
          <p:nvPr/>
        </p:nvPicPr>
        <p:blipFill>
          <a:blip r:embed="rId2" cstate="print"/>
          <a:stretch>
            <a:fillRect/>
          </a:stretch>
        </p:blipFill>
        <p:spPr>
          <a:xfrm>
            <a:off x="0" y="5596128"/>
            <a:ext cx="9144000" cy="1261872"/>
          </a:xfrm>
          <a:prstGeom prst="rect">
            <a:avLst/>
          </a:prstGeom>
        </p:spPr>
      </p:pic>
      <p:sp>
        <p:nvSpPr>
          <p:cNvPr id="2" name="Заголовок 1"/>
          <p:cNvSpPr>
            <a:spLocks noGrp="1"/>
          </p:cNvSpPr>
          <p:nvPr>
            <p:ph type="title"/>
          </p:nvPr>
        </p:nvSpPr>
        <p:spPr>
          <a:xfrm>
            <a:off x="4214778" y="7215214"/>
            <a:ext cx="4929222" cy="1143000"/>
          </a:xfrm>
        </p:spPr>
        <p:txBody>
          <a:bodyPr>
            <a:normAutofit fontScale="90000"/>
          </a:bodyPr>
          <a:lstStyle/>
          <a:p>
            <a:r>
              <a:rPr lang="uk-UA" sz="2200" dirty="0" smtClean="0">
                <a:solidFill>
                  <a:schemeClr val="tx1"/>
                </a:solidFill>
              </a:rPr>
              <a:t> </a:t>
            </a:r>
            <a:r>
              <a:rPr lang="uk-UA" sz="2000" dirty="0" smtClean="0">
                <a:solidFill>
                  <a:schemeClr val="tx1"/>
                </a:solidFill>
              </a:rPr>
              <a:t>Інтегрованість принципів академічної доброчесності в освітній процес є неймовірно важливою. Умовами для </a:t>
            </a:r>
            <a:r>
              <a:rPr lang="uk-UA" sz="2000" b="1" dirty="0" smtClean="0">
                <a:solidFill>
                  <a:schemeClr val="tx1"/>
                </a:solidFill>
              </a:rPr>
              <a:t>покращення якості вищої освіти </a:t>
            </a:r>
            <a:r>
              <a:rPr lang="uk-UA" sz="2000" dirty="0" smtClean="0">
                <a:solidFill>
                  <a:schemeClr val="tx1"/>
                </a:solidFill>
              </a:rPr>
              <a:t>є : набір механізмів з перевірки академічних робіт на наявність академічного плагіату, покращення комунікації між викладачами та студентами, підтримка адміністрації закладів вищої освіти принципів академічної доброчесності. </a:t>
            </a:r>
            <a:br>
              <a:rPr lang="uk-UA" sz="2000" dirty="0" smtClean="0">
                <a:solidFill>
                  <a:schemeClr val="tx1"/>
                </a:solidFill>
              </a:rPr>
            </a:br>
            <a:r>
              <a:rPr lang="uk-UA" sz="2000" dirty="0" smtClean="0">
                <a:solidFill>
                  <a:schemeClr val="tx1"/>
                </a:solidFill>
              </a:rPr>
              <a:t>Дотримання академічної доброчесності </a:t>
            </a:r>
            <a:r>
              <a:rPr lang="uk-UA" sz="2000" b="1" dirty="0" smtClean="0">
                <a:solidFill>
                  <a:schemeClr val="tx1"/>
                </a:solidFill>
              </a:rPr>
              <a:t>для студентів </a:t>
            </a:r>
            <a:r>
              <a:rPr lang="uk-UA" sz="2000" dirty="0" smtClean="0">
                <a:solidFill>
                  <a:schemeClr val="tx1"/>
                </a:solidFill>
              </a:rPr>
              <a:t>передбачає : самостійне виконання навчальних завдань, </a:t>
            </a:r>
            <a:r>
              <a:rPr lang="uk-UA" sz="2000" dirty="0" err="1" smtClean="0">
                <a:solidFill>
                  <a:schemeClr val="tx1"/>
                </a:solidFill>
              </a:rPr>
              <a:t>завдань</a:t>
            </a:r>
            <a:r>
              <a:rPr lang="uk-UA" sz="2000" dirty="0" smtClean="0">
                <a:solidFill>
                  <a:schemeClr val="tx1"/>
                </a:solidFill>
              </a:rPr>
              <a:t> поточного та підсумкового контролю результатів навчання; посилання на джерела інформації у разі використання ідей, тверджень, відомостей; дотримання норм законодавства про авторське право; надання достовірної інформації про результати власної навчальної(наукової, творчої) діяльності.</a:t>
            </a:r>
            <a:br>
              <a:rPr lang="uk-UA" sz="2000" dirty="0" smtClean="0">
                <a:solidFill>
                  <a:schemeClr val="tx1"/>
                </a:solidFill>
              </a:rPr>
            </a:br>
            <a:r>
              <a:rPr lang="ru-RU" sz="2000" dirty="0" smtClean="0">
                <a:solidFill>
                  <a:schemeClr val="tx1"/>
                </a:solidFill>
              </a:rPr>
              <a:t/>
            </a:r>
            <a:br>
              <a:rPr lang="ru-RU" sz="2000" dirty="0" smtClean="0">
                <a:solidFill>
                  <a:schemeClr val="tx1"/>
                </a:solidFill>
              </a:rPr>
            </a:br>
            <a:r>
              <a:rPr lang="uk-UA" sz="2000" dirty="0" smtClean="0">
                <a:solidFill>
                  <a:schemeClr val="tx1"/>
                </a:solidFill>
              </a:rPr>
              <a:t> </a:t>
            </a:r>
            <a:r>
              <a:rPr lang="ru-RU" dirty="0" smtClean="0"/>
              <a:t/>
            </a:r>
            <a:br>
              <a:rPr lang="ru-RU" dirty="0" smtClean="0"/>
            </a:br>
            <a:r>
              <a:rPr lang="ru-RU" dirty="0" smtClean="0"/>
              <a:t/>
            </a:r>
            <a:br>
              <a:rPr lang="ru-RU" dirty="0" smtClean="0"/>
            </a:br>
            <a:r>
              <a:rPr lang="uk-UA" dirty="0" smtClean="0"/>
              <a:t> </a:t>
            </a:r>
            <a:r>
              <a:rPr lang="ru-RU" dirty="0" smtClean="0"/>
              <a:t/>
            </a:r>
            <a:br>
              <a:rPr lang="ru-RU" dirty="0" smtClean="0"/>
            </a:br>
            <a:r>
              <a:rPr lang="ru-RU" dirty="0" smtClean="0"/>
              <a:t/>
            </a:r>
            <a:br>
              <a:rPr lang="ru-RU" dirty="0" smtClean="0"/>
            </a:br>
            <a:r>
              <a:rPr lang="uk-UA" dirty="0" smtClean="0"/>
              <a:t> </a:t>
            </a:r>
            <a:endParaRPr lang="ru-RU" dirty="0"/>
          </a:p>
        </p:txBody>
      </p:sp>
      <p:pic>
        <p:nvPicPr>
          <p:cNvPr id="4" name="Рисунок 3" descr="39.jpg"/>
          <p:cNvPicPr>
            <a:picLocks noChangeAspect="1"/>
          </p:cNvPicPr>
          <p:nvPr/>
        </p:nvPicPr>
        <p:blipFill>
          <a:blip r:embed="rId3"/>
          <a:stretch>
            <a:fillRect/>
          </a:stretch>
        </p:blipFill>
        <p:spPr>
          <a:xfrm>
            <a:off x="0" y="0"/>
            <a:ext cx="4061869"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Другая 6">
      <a:dk1>
        <a:sysClr val="windowText" lastClr="000000"/>
      </a:dk1>
      <a:lt1>
        <a:sysClr val="window" lastClr="FFFFFF"/>
      </a:lt1>
      <a:dk2>
        <a:srgbClr val="696464"/>
      </a:dk2>
      <a:lt2>
        <a:srgbClr val="E9E5DC"/>
      </a:lt2>
      <a:accent1>
        <a:srgbClr val="E86A02"/>
      </a:accent1>
      <a:accent2>
        <a:srgbClr val="9B2D1F"/>
      </a:accent2>
      <a:accent3>
        <a:srgbClr val="A28E6A"/>
      </a:accent3>
      <a:accent4>
        <a:srgbClr val="956251"/>
      </a:accent4>
      <a:accent5>
        <a:srgbClr val="FDA45A"/>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4152</TotalTime>
  <Words>336</Words>
  <PresentationFormat>Экран (4:3)</PresentationFormat>
  <Paragraphs>28</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Справедливость</vt:lpstr>
      <vt:lpstr>Академічна доброчесність</vt:lpstr>
      <vt:lpstr>Академічна доброчесність –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попередження порушень освітнього процесу.  Академічна доброчесність  - це комплексне поняття, яке включає в себе загальне бачення конкретні принципи того, яким має бути якісний освітній процес. Стаття 42 Закону України «Про освіту» визначає академічну доброчесність як «сукупність етичних принципів та визначених законом правил, якими мають керуватися учасники освітнього процесу».    </vt:lpstr>
      <vt:lpstr>Постулати академічної доброчесності:    Чесність Академічні спільноти доброчесності просувають пошук істини й знання через інтелектуальну та особисту чесність у процесі навчання, викладання, наукових досліджень і надання сервісів по дорученню адміністрації.  Довіра Академічні спільноти доброчесності стимулюють і покладаються на клімат взаємної довіри. Клімат довіри заохочує і підтримує вільний обмін ідеями, який дає можливість науковим пошукам реалізуватися найповнішою мірою.  Справедливість Академічні спільноти доброчесності встановлюють чіткі й прозорі очікування, стандарти для підтримання справедливості у стосунках між здобувачами вищої освіти, викладачами та адміністративним персоналом. </vt:lpstr>
      <vt:lpstr>Повага Академічні спільноти доброчесності цінують інтерактивну, кооперативну та партисипативну природу навчання і пізнання. Вони поважають та вважають за належне розмаїття думок та ідей.  Відповідальність Академічні спільноти доброчесності покладаються на принципи особистої відповідальності, що підсилюється готовністю окремих осіб і груп подавати приклад відповідальної поведінки. Підтримують взаємно узгоджені стандарти, а також вживають належних заходів у випадку їхнього недотримання.  Мужність Для розбудови й підтримання академічних спільнот доброчесності потрібно більше, ніж просто вірити в фундаментальні цінності. Трансформація цінностей від розмов про них до відповідних дій, їхнє відстоювання в умовах тиску і труднощів потребує рішучості, цілеспрямованості та мужності. </vt:lpstr>
      <vt:lpstr>Академічній доброчесності протиставляють категорію академічної недоброчесності (academic misconduct, dishonesty), основні прояви якої знаходимо у таких видах діяльності:  академічний плагіат – оприлюднення (частково або повністю) наукових (творчих) результатів, отриманих іншими особами, як результат власного дослідження (творчості та/або відтворення опублікованих текстів(оприлюднених творів мистецтва) інших авторів без зазначення авторства;  самоплагіат – оприлюднення (частково або повністю) власних раніше опублікованих наукових результатів як нових наукових результатів; </vt:lpstr>
      <vt:lpstr> фабрикація – вигадування даних чи фактів,  що використовують в освітньому процесі або наукових дослідженнях;       фальсифікація – свідома зміна чи модифікація вже наявних даних, що стосуються освітнього процесу чи наукових досліджень;      списування – виконання письмових робіт із залученням зовнішніх джерел інформації, крім дозволених для використання, зокрема, під час оцінювання результатів навчання; </vt:lpstr>
      <vt:lpstr>обман – надання завідомо неправдивої інформації щодо власної освітньої (наукової, творчої) діяльності чи організації освітнього процесу; формами обману є, зокрема, академічний плагіат, самоплагіат, фабрикація, фальсифікація та списування;  хабарництво – надання (отримання) учасником освітнього процесу чи пропозиція щодо надання (отримання) коштів, майна, послуг, пільг чи будь-яких інших благ матеріального або нематеріального характеру з метою отримання неправомірної переваги в освітньому процесі; </vt:lpstr>
      <vt:lpstr>необ’єктивне оцінювання – свідоме завищення або заниження оцінки результатів навчання здобувачів вищої освіти;  хибне співавторство – внесення до списку авторів наукової чи навчально-методичної праці осіб, які не брали участь у створенні продукту.</vt:lpstr>
      <vt:lpstr> Інтегрованість принципів академічної доброчесності в освітній процес є неймовірно важливою. Умовами для покращення якості вищої освіти є : набір механізмів з перевірки академічних робіт на наявність академічного плагіату, покращення комунікації між викладачами та студентами, підтримка адміністрації закладів вищої освіти принципів академічної доброчесності.  Дотримання академічної доброчесності для студентів передбачає : самостійне виконання навчальних завдань, завдань поточного та підсумкового контролю результатів навчання; посилання на джерела інформації у разі використання ідей, тверджень, відомостей; дотримання норм законодавства про авторське право; надання достовірної інформації про результати власної навчальної(наукової, творчої) діяльності.         </vt:lpstr>
      <vt:lpstr>Для педагогічних, науково-педагогічних та наукових працівників важливим є посилання на джерела інформації у разі використання ідей, тверджень, відомостей; дотримання норм законодавства про авторське право; надання достовірної інформації про результати досліджень та власну педагогічну (науково-педагогічну, творчу) діяльність; контроль за дотриманням академічної доброчесності здобувачами освіти; дотримання загальноприйнятих етичних норм; дотримання норм Конституції і законів України. </vt:lpstr>
      <vt:lpstr>Офіційні документи і рекомендації</vt:lpstr>
      <vt:lpstr>5. Розширений глосарій термінів та понять із академічної доброчесності; Методичні рекомендації для закладів вищої освіти з підтримки принципів академічної доброчесності. Лист МОН від 23.10.2018 р. № 1/9-650. Автори — Володимир Бахрушин, Євген Ніколаєв. Підготовлено в рамках Проєкту сприяння академічній доброчесності в Україні.                 6. Запобігання окремих проблем і помилок у практиках забезпечення академічної доброчесності : Аналітична записка. Лист МОН від 20.05.2020 р. № 1/9-263. Автор — Володимир Бахрушин.   7. Про належну якість дисертаційних досліджень. Лист МОН від 11.06.2020 р. № 1/9-318. Автор — Наталія Костецька.  8. Рекомендації для закладів вищої освіти щодо розробки та впровадження університетської системи забезпечення академічної доброчесності. Затверджено Рішенням Національного агентства із забезпечення якості вищої освіти від 29.10.2019 р. Протокол № 11.   9. Рекомендації для експертів із розгляду внутрішньої політики і процедур забезпечення академічної доброчесності та зовнішньої оцінки їх якості. Схвалено Рішенням Національного агенства із забезпечення якості вищої освіти від 07.06.2022 р. Протокол № 9 (14).    </vt:lpstr>
      <vt:lpstr> Політика доброчесності  ДУІТЗ </vt:lpstr>
      <vt:lpstr>Слайд 14</vt:lpstr>
      <vt:lpstr>Слайд 15</vt:lpstr>
      <vt:lpstr>Слайд 16</vt:lpstr>
      <vt:lpstr>Слайд 17</vt:lpstr>
      <vt:lpstr>Сервіс перевірки на плагіат StrikePlagiarism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Академічна доброчесність</dc:title>
  <dc:creator>user</dc:creator>
  <cp:lastModifiedBy>user</cp:lastModifiedBy>
  <cp:revision>103</cp:revision>
  <dcterms:created xsi:type="dcterms:W3CDTF">2024-03-01T08:10:11Z</dcterms:created>
  <dcterms:modified xsi:type="dcterms:W3CDTF">2025-02-27T12:48:59Z</dcterms:modified>
</cp:coreProperties>
</file>