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2" r:id="rId2"/>
    <p:sldId id="261" r:id="rId3"/>
    <p:sldId id="263" r:id="rId4"/>
    <p:sldId id="264" r:id="rId5"/>
    <p:sldId id="266" r:id="rId6"/>
    <p:sldId id="265" r:id="rId7"/>
    <p:sldId id="267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18A9"/>
    <a:srgbClr val="FFE5F5"/>
    <a:srgbClr val="FFF7FE"/>
    <a:srgbClr val="FEE8FC"/>
    <a:srgbClr val="F1F8EC"/>
    <a:srgbClr val="F6F8FC"/>
    <a:srgbClr val="FDF0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65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D0A88-9817-45F2-98EF-F8B6FE3917E1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479CD4-3814-4213-8150-776BD26E0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733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9A60-00D5-46ED-A6CF-96A61E78CFA4}" type="datetimeFigureOut">
              <a:rPr lang="ru-UA" smtClean="0"/>
              <a:t>05/13/2025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1A73-CA8A-41D5-937F-70681C3D1A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06201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9A60-00D5-46ED-A6CF-96A61E78CFA4}" type="datetimeFigureOut">
              <a:rPr lang="ru-UA" smtClean="0"/>
              <a:t>05/13/2025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1A73-CA8A-41D5-937F-70681C3D1A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41880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9A60-00D5-46ED-A6CF-96A61E78CFA4}" type="datetimeFigureOut">
              <a:rPr lang="ru-UA" smtClean="0"/>
              <a:t>05/13/2025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1A73-CA8A-41D5-937F-70681C3D1A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7511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9A60-00D5-46ED-A6CF-96A61E78CFA4}" type="datetimeFigureOut">
              <a:rPr lang="ru-UA" smtClean="0"/>
              <a:t>05/13/2025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1A73-CA8A-41D5-937F-70681C3D1A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44599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9A60-00D5-46ED-A6CF-96A61E78CFA4}" type="datetimeFigureOut">
              <a:rPr lang="ru-UA" smtClean="0"/>
              <a:t>05/13/2025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1A73-CA8A-41D5-937F-70681C3D1A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80416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9A60-00D5-46ED-A6CF-96A61E78CFA4}" type="datetimeFigureOut">
              <a:rPr lang="ru-UA" smtClean="0"/>
              <a:t>05/13/2025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1A73-CA8A-41D5-937F-70681C3D1A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4524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9A60-00D5-46ED-A6CF-96A61E78CFA4}" type="datetimeFigureOut">
              <a:rPr lang="ru-UA" smtClean="0"/>
              <a:t>05/13/2025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1A73-CA8A-41D5-937F-70681C3D1A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60191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9A60-00D5-46ED-A6CF-96A61E78CFA4}" type="datetimeFigureOut">
              <a:rPr lang="ru-UA" smtClean="0"/>
              <a:t>05/13/2025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1A73-CA8A-41D5-937F-70681C3D1A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03905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9A60-00D5-46ED-A6CF-96A61E78CFA4}" type="datetimeFigureOut">
              <a:rPr lang="ru-UA" smtClean="0"/>
              <a:t>05/13/2025</a:t>
            </a:fld>
            <a:endParaRPr lang="ru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1A73-CA8A-41D5-937F-70681C3D1A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6768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9A60-00D5-46ED-A6CF-96A61E78CFA4}" type="datetimeFigureOut">
              <a:rPr lang="ru-UA" smtClean="0"/>
              <a:t>05/13/2025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1A73-CA8A-41D5-937F-70681C3D1A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20729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9A60-00D5-46ED-A6CF-96A61E78CFA4}" type="datetimeFigureOut">
              <a:rPr lang="ru-UA" smtClean="0"/>
              <a:t>05/13/2025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1A73-CA8A-41D5-937F-70681C3D1A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7975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69A60-00D5-46ED-A6CF-96A61E78CFA4}" type="datetimeFigureOut">
              <a:rPr lang="ru-UA" smtClean="0"/>
              <a:t>05/13/2025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B1A73-CA8A-41D5-937F-70681C3D1A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60924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work.ua/jobs-project-&#1084;&#1077;&#1085;&#1077;&#1076;&#1078;&#1077;&#1088;/" TargetMode="External"/><Relationship Id="rId4" Type="http://schemas.openxmlformats.org/officeDocument/2006/relationships/hyperlink" Target="https://www.pmi.org/learning/careers/job-growth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542343-650A-DA8D-EBF4-6034DAE6FB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69" t="13738" r="14298" b="11329"/>
          <a:stretch/>
        </p:blipFill>
        <p:spPr>
          <a:xfrm>
            <a:off x="195275" y="95693"/>
            <a:ext cx="5334257" cy="3188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90A6A3-3883-71F8-15CC-77067C2521B1}"/>
              </a:ext>
            </a:extLst>
          </p:cNvPr>
          <p:cNvSpPr txBox="1"/>
          <p:nvPr/>
        </p:nvSpPr>
        <p:spPr>
          <a:xfrm>
            <a:off x="290166" y="3429000"/>
            <a:ext cx="8753449" cy="2827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uk-UA" sz="2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ОСВІТНЬО-ПРОФЕСІЙНА ПРОГРАМА</a:t>
            </a:r>
            <a:endParaRPr lang="ru-RU" sz="2800" kern="1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uk-UA" sz="2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«УПРАВЛІННЯ ПРОЄКТАМИ ТА ПРОГРАМАМИ»</a:t>
            </a:r>
            <a:endParaRPr lang="ru-RU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uk-UA" sz="2400" b="1" i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Спеціальність </a:t>
            </a:r>
            <a:r>
              <a:rPr lang="en-US" sz="2400" b="1" i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uk-UA" sz="2400" b="1" i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«Менеджмент»</a:t>
            </a:r>
          </a:p>
          <a:p>
            <a:pPr algn="ctr">
              <a:spcAft>
                <a:spcPts val="800"/>
              </a:spcAft>
            </a:pPr>
            <a:r>
              <a:rPr lang="uk-UA" sz="24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Другий (магістерський) рівень вищої освіти</a:t>
            </a:r>
            <a:endParaRPr lang="ru-RU" sz="2400" kern="1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endParaRPr lang="uk-UA" sz="1600" b="1" i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uk-UA" sz="16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Сертифікат про акредитацію спеціальності УД 16014193, </a:t>
            </a:r>
            <a:r>
              <a:rPr lang="uk-UA" sz="1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дійсний до 01.07.202</a:t>
            </a:r>
            <a:r>
              <a:rPr lang="en-US" sz="1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0B74FA-7EDC-A3F4-C025-56E037F9AF45}"/>
              </a:ext>
            </a:extLst>
          </p:cNvPr>
          <p:cNvSpPr txBox="1"/>
          <p:nvPr/>
        </p:nvSpPr>
        <p:spPr>
          <a:xfrm>
            <a:off x="5881209" y="1017714"/>
            <a:ext cx="291332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Унікальний освітньо-професійний </a:t>
            </a:r>
            <a:r>
              <a:rPr lang="uk-UA" sz="2000" b="1" i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проєкт</a:t>
            </a:r>
            <a:r>
              <a:rPr lang="uk-UA" sz="2000" b="1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розвитку лідерів, орієнтованих на успіх</a:t>
            </a:r>
            <a:endParaRPr lang="ru-RU" sz="20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5708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16855F9-9671-3CA2-2E1C-E728BA94E7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560" y="1367658"/>
            <a:ext cx="1596850" cy="137827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B8C925-0B15-A2F9-A8D7-70AFD543D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527" y="280326"/>
            <a:ext cx="6052880" cy="555700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>
                <a:solidFill>
                  <a:srgbClr val="C00000"/>
                </a:solidFill>
                <a:latin typeface="+mn-lt"/>
              </a:rPr>
              <a:t>ПРОФЕСІЯ ПРОДЖЕКТ-МЕНЕДЖЕРА (РМ) </a:t>
            </a:r>
            <a:endParaRPr lang="ru-RU" sz="24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4FAB9B-003E-A443-3C77-55636949F27B}"/>
              </a:ext>
            </a:extLst>
          </p:cNvPr>
          <p:cNvSpPr txBox="1"/>
          <p:nvPr/>
        </p:nvSpPr>
        <p:spPr>
          <a:xfrm>
            <a:off x="364353" y="2111157"/>
            <a:ext cx="6831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600" i="1" dirty="0"/>
              <a:t>загального менеджменту </a:t>
            </a:r>
            <a:r>
              <a:rPr lang="uk-UA" sz="1600" dirty="0"/>
              <a:t>- виконання основних управлінських практик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600" i="1" dirty="0" err="1"/>
              <a:t>проєктного</a:t>
            </a:r>
            <a:r>
              <a:rPr lang="uk-UA" sz="1600" i="1" dirty="0"/>
              <a:t> менеджменту </a:t>
            </a:r>
            <a:r>
              <a:rPr lang="uk-UA" sz="1600" dirty="0"/>
              <a:t>- забезпечення результатів та якості </a:t>
            </a:r>
            <a:r>
              <a:rPr lang="uk-UA" sz="1600" dirty="0" err="1"/>
              <a:t>проєкту</a:t>
            </a:r>
            <a:endParaRPr lang="uk-UA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AE04C2-CCF2-1D00-CFDD-4E47EC5EB7DA}"/>
              </a:ext>
            </a:extLst>
          </p:cNvPr>
          <p:cNvSpPr txBox="1"/>
          <p:nvPr/>
        </p:nvSpPr>
        <p:spPr>
          <a:xfrm>
            <a:off x="2849527" y="753061"/>
            <a:ext cx="6052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0" dirty="0">
                <a:effectLst/>
                <a:highlight>
                  <a:srgbClr val="FFFFFF"/>
                </a:highlight>
                <a:cs typeface="Arial" panose="020B0604020202020204" pitchFamily="34" charset="0"/>
              </a:rPr>
              <a:t>Project-</a:t>
            </a:r>
            <a:r>
              <a:rPr lang="ru-RU" sz="1600" b="1" i="0" dirty="0">
                <a:effectLst/>
                <a:highlight>
                  <a:srgbClr val="FFFFFF"/>
                </a:highlight>
                <a:cs typeface="Arial" panose="020B0604020202020204" pitchFamily="34" charset="0"/>
              </a:rPr>
              <a:t>менеджер </a:t>
            </a:r>
            <a:r>
              <a:rPr lang="uk-UA" sz="1600" dirty="0"/>
              <a:t>–</a:t>
            </a:r>
            <a:r>
              <a:rPr lang="ru-RU" sz="1600" b="0" i="0" dirty="0">
                <a:effectLst/>
                <a:highlight>
                  <a:srgbClr val="FFFFFF"/>
                </a:highlight>
                <a:cs typeface="Arial" panose="020B0604020202020204" pitchFamily="34" charset="0"/>
              </a:rPr>
              <a:t> </a:t>
            </a:r>
            <a:r>
              <a:rPr lang="uk-UA" sz="1600" b="0" i="0" dirty="0">
                <a:effectLst/>
                <a:highlight>
                  <a:srgbClr val="FFFFFF"/>
                </a:highlight>
                <a:cs typeface="Arial" panose="020B0604020202020204" pitchFamily="34" charset="0"/>
              </a:rPr>
              <a:t>це керівник </a:t>
            </a:r>
            <a:r>
              <a:rPr lang="uk-UA" sz="1600" b="0" i="0" dirty="0" err="1">
                <a:effectLst/>
                <a:highlight>
                  <a:srgbClr val="FFFFFF"/>
                </a:highlight>
                <a:cs typeface="Arial" panose="020B0604020202020204" pitchFamily="34" charset="0"/>
              </a:rPr>
              <a:t>проєкту</a:t>
            </a:r>
            <a:r>
              <a:rPr lang="uk-UA" sz="1600" b="0" i="0" dirty="0">
                <a:effectLst/>
                <a:highlight>
                  <a:srgbClr val="FFFFFF"/>
                </a:highlight>
                <a:cs typeface="Arial" panose="020B0604020202020204" pitchFamily="34" charset="0"/>
              </a:rPr>
              <a:t>, який координує дії команди, відповідає за досягнення цілей та створення цінності </a:t>
            </a:r>
            <a:r>
              <a:rPr lang="uk-UA" sz="1600" b="0" i="0" dirty="0" err="1">
                <a:effectLst/>
                <a:highlight>
                  <a:srgbClr val="FFFFFF"/>
                </a:highlight>
                <a:cs typeface="Arial" panose="020B0604020202020204" pitchFamily="34" charset="0"/>
              </a:rPr>
              <a:t>проєкту</a:t>
            </a:r>
            <a:r>
              <a:rPr lang="uk-UA" sz="1600" b="0" i="0" dirty="0">
                <a:effectLst/>
                <a:highlight>
                  <a:srgbClr val="FFFFFF"/>
                </a:highlight>
                <a:cs typeface="Arial" panose="020B0604020202020204" pitchFamily="34" charset="0"/>
              </a:rPr>
              <a:t> для кінцевого користувача</a:t>
            </a:r>
            <a:endParaRPr lang="uk-UA" dirty="0"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33F56BD-F1F8-C1A2-1B41-270BE3ACB4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651" t="9986" r="11396" b="5039"/>
          <a:stretch/>
        </p:blipFill>
        <p:spPr>
          <a:xfrm>
            <a:off x="503273" y="215711"/>
            <a:ext cx="2070398" cy="133817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96DCAA7-140E-51A6-0D32-2EF3B6F107D1}"/>
              </a:ext>
            </a:extLst>
          </p:cNvPr>
          <p:cNvSpPr txBox="1"/>
          <p:nvPr/>
        </p:nvSpPr>
        <p:spPr>
          <a:xfrm>
            <a:off x="436549" y="2806607"/>
            <a:ext cx="85515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0070C0"/>
                </a:solidFill>
                <a:effectLst/>
                <a:ea typeface="Calibri" panose="020F0502020204030204" pitchFamily="34" charset="0"/>
              </a:rPr>
              <a:t>ЗРОСТАЮЧА ПОТРЕБА В ПРОФЕСІЙНОМУ УПРАВЛІННІ ПРОЄКТАМИ ОБУМОВЛЕНА:</a:t>
            </a:r>
          </a:p>
          <a:p>
            <a:pPr marL="285750" indent="-285750">
              <a:buFontTx/>
              <a:buChar char="-"/>
            </a:pPr>
            <a:r>
              <a:rPr lang="uk-UA" sz="1600" dirty="0">
                <a:ea typeface="Calibri" panose="020F0502020204030204" pitchFamily="34" charset="0"/>
              </a:rPr>
              <a:t>технологічними інноваціями</a:t>
            </a:r>
            <a:r>
              <a:rPr lang="uk-UA" sz="1600" dirty="0">
                <a:effectLst/>
                <a:ea typeface="Calibri" panose="020F0502020204030204" pitchFamily="34" charset="0"/>
              </a:rPr>
              <a:t> (хмарні технології, адаптивна методологія, </a:t>
            </a:r>
            <a:r>
              <a:rPr lang="uk-UA" sz="1600" dirty="0" err="1">
                <a:effectLst/>
                <a:ea typeface="Calibri" panose="020F0502020204030204" pitchFamily="34" charset="0"/>
              </a:rPr>
              <a:t>тейлорінг</a:t>
            </a:r>
            <a:r>
              <a:rPr lang="uk-UA" sz="1600" dirty="0">
                <a:ea typeface="Calibri" panose="020F0502020204030204" pitchFamily="34" charset="0"/>
              </a:rPr>
              <a:t>);</a:t>
            </a:r>
            <a:endParaRPr lang="uk-UA" sz="1600" dirty="0">
              <a:effectLst/>
              <a:ea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uk-UA" sz="1600" dirty="0">
                <a:effectLst/>
                <a:ea typeface="Calibri" panose="020F0502020204030204" pitchFamily="34" charset="0"/>
              </a:rPr>
              <a:t>масштабністю і складністю </a:t>
            </a:r>
            <a:r>
              <a:rPr lang="uk-UA" sz="1600" dirty="0" err="1">
                <a:effectLst/>
                <a:ea typeface="Calibri" panose="020F0502020204030204" pitchFamily="34" charset="0"/>
              </a:rPr>
              <a:t>проєктів</a:t>
            </a:r>
            <a:r>
              <a:rPr lang="uk-UA" sz="1600" dirty="0">
                <a:effectLst/>
                <a:ea typeface="Calibri" panose="020F0502020204030204" pitchFamily="34" charset="0"/>
              </a:rPr>
              <a:t>, обмеженістю ресурсів і часу</a:t>
            </a:r>
            <a:r>
              <a:rPr lang="uk-UA" sz="1600" dirty="0">
                <a:ea typeface="Calibri" panose="020F0502020204030204" pitchFamily="34" charset="0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uk-UA" sz="1600" dirty="0">
                <a:effectLst/>
                <a:ea typeface="Calibri" panose="020F0502020204030204" pitchFamily="34" charset="0"/>
              </a:rPr>
              <a:t>зростанням вимог до термінів їх здійснення, якості виконуваних робіт.</a:t>
            </a:r>
          </a:p>
          <a:p>
            <a:pPr algn="ctr"/>
            <a:r>
              <a:rPr lang="uk-UA" sz="1600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Післявоєнна відбудова України потребуватиме величезних ресурсів, вмілого організаційного підходу і професійного менеджменту для ефективної реалізації </a:t>
            </a:r>
            <a:r>
              <a:rPr lang="uk-UA" sz="1600" i="1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проєктів</a:t>
            </a:r>
            <a:r>
              <a:rPr lang="uk-UA" sz="1600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відновлення. </a:t>
            </a:r>
            <a:endParaRPr lang="ru-RU" sz="1600" i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D77F90-9D52-8120-5FF2-5FCD0CDCD0F0}"/>
              </a:ext>
            </a:extLst>
          </p:cNvPr>
          <p:cNvSpPr txBox="1"/>
          <p:nvPr/>
        </p:nvSpPr>
        <p:spPr>
          <a:xfrm>
            <a:off x="503273" y="4849353"/>
            <a:ext cx="40687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400" dirty="0">
                <a:solidFill>
                  <a:srgbClr val="13131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Згідно з </a:t>
            </a:r>
            <a:r>
              <a:rPr lang="uk-UA" sz="1400" i="1" dirty="0">
                <a:solidFill>
                  <a:srgbClr val="13131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дослідженнями</a:t>
            </a:r>
            <a:r>
              <a:rPr lang="uk-UA" sz="1400" dirty="0">
                <a:solidFill>
                  <a:srgbClr val="13131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uk-UA" sz="1400" i="1" dirty="0">
                <a:solidFill>
                  <a:srgbClr val="13131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</a:t>
            </a:r>
            <a:r>
              <a:rPr lang="uk-UA" sz="1400" i="1" dirty="0" err="1">
                <a:solidFill>
                  <a:srgbClr val="13131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Management</a:t>
            </a:r>
            <a:r>
              <a:rPr lang="uk-UA" sz="1400" i="1" dirty="0">
                <a:solidFill>
                  <a:srgbClr val="13131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400" i="1" dirty="0" err="1">
                <a:solidFill>
                  <a:srgbClr val="13131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Institute</a:t>
            </a:r>
            <a:r>
              <a:rPr lang="uk-UA" sz="1400" dirty="0">
                <a:solidFill>
                  <a:srgbClr val="13131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(PMI) «</a:t>
            </a:r>
            <a:r>
              <a:rPr lang="uk-UA" sz="1400" spc="-2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</a:t>
            </a:r>
            <a:r>
              <a:rPr lang="uk-UA" sz="1400" spc="-25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Management</a:t>
            </a:r>
            <a:r>
              <a:rPr lang="uk-UA" sz="1400" spc="-2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400" spc="-25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Job</a:t>
            </a:r>
            <a:r>
              <a:rPr lang="uk-UA" sz="1400" spc="-2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400" spc="-25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Growth</a:t>
            </a:r>
            <a:r>
              <a:rPr lang="uk-UA" sz="1400" spc="-2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400" spc="-25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uk-UA" sz="1400" spc="-2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400" spc="-25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Talent</a:t>
            </a:r>
            <a:r>
              <a:rPr lang="uk-UA" sz="1400" spc="-2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400" spc="-25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Gap</a:t>
            </a:r>
            <a:r>
              <a:rPr lang="uk-UA" sz="1400" spc="-2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2017–2027</a:t>
            </a:r>
            <a:r>
              <a:rPr lang="uk-UA" sz="1400" dirty="0">
                <a:solidFill>
                  <a:srgbClr val="13131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en-US" sz="1400" dirty="0">
                <a:solidFill>
                  <a:srgbClr val="13131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solidFill>
                  <a:srgbClr val="13131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 2027 роботодавцям по всьому світу знадобиться майже </a:t>
            </a:r>
            <a:r>
              <a:rPr lang="uk-UA" sz="1400" b="1" dirty="0">
                <a:solidFill>
                  <a:srgbClr val="13131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88 млн </a:t>
            </a:r>
            <a:r>
              <a:rPr lang="uk-UA" sz="1400" dirty="0">
                <a:solidFill>
                  <a:srgbClr val="13131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керівників </a:t>
            </a:r>
            <a:r>
              <a:rPr lang="uk-UA" sz="1400" dirty="0" err="1">
                <a:solidFill>
                  <a:srgbClr val="13131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проєктів</a:t>
            </a:r>
            <a:r>
              <a:rPr lang="uk-UA" sz="1400" dirty="0">
                <a:solidFill>
                  <a:srgbClr val="13131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або працівників, готових взяти на себе роль PM </a:t>
            </a:r>
            <a:r>
              <a:rPr lang="uk-UA" sz="1100" dirty="0">
                <a:solidFill>
                  <a:srgbClr val="13131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uk-UA" sz="11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https://www.pmi.org/learning/careers/job-growth</a:t>
            </a:r>
            <a:r>
              <a:rPr lang="uk-UA" sz="1100" dirty="0">
                <a:solidFill>
                  <a:srgbClr val="13131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 </a:t>
            </a:r>
            <a:endParaRPr lang="ru-RU" sz="11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03E915-5D1B-718F-ADAC-FB82CAC71B80}"/>
              </a:ext>
            </a:extLst>
          </p:cNvPr>
          <p:cNvSpPr txBox="1"/>
          <p:nvPr/>
        </p:nvSpPr>
        <p:spPr>
          <a:xfrm>
            <a:off x="381910" y="4472542"/>
            <a:ext cx="86608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Попит на менеджерів </a:t>
            </a:r>
            <a:r>
              <a:rPr lang="uk-UA" sz="16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проєктів</a:t>
            </a:r>
            <a:r>
              <a:rPr lang="uk-UA" sz="1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(РМ) зростає швидше, ніж на фахівців інших спеціальностей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69A642-4462-E79E-0C23-A75C7B87E049}"/>
              </a:ext>
            </a:extLst>
          </p:cNvPr>
          <p:cNvSpPr txBox="1"/>
          <p:nvPr/>
        </p:nvSpPr>
        <p:spPr>
          <a:xfrm>
            <a:off x="1030202" y="1614567"/>
            <a:ext cx="5961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/>
              <a:t>Керівник </a:t>
            </a:r>
            <a:r>
              <a:rPr lang="uk-UA" sz="1600" b="1" dirty="0" err="1"/>
              <a:t>проєктів</a:t>
            </a:r>
            <a:r>
              <a:rPr lang="uk-UA" sz="1600" b="1" dirty="0"/>
              <a:t> і програм </a:t>
            </a:r>
            <a:r>
              <a:rPr lang="uk-UA" sz="1600" dirty="0"/>
              <a:t>– це менеджер </a:t>
            </a:r>
            <a:r>
              <a:rPr lang="en-US" sz="1600" dirty="0"/>
              <a:t>top-</a:t>
            </a:r>
            <a:r>
              <a:rPr lang="uk-UA" sz="1600" dirty="0"/>
              <a:t>рівня з унікальним поєднанням професійних компетенцій: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A85D4B-C3FF-72B4-B9AD-FDCFC6448A35}"/>
              </a:ext>
            </a:extLst>
          </p:cNvPr>
          <p:cNvSpPr txBox="1"/>
          <p:nvPr/>
        </p:nvSpPr>
        <p:spPr>
          <a:xfrm>
            <a:off x="4833680" y="4849353"/>
            <a:ext cx="406872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400" dirty="0">
                <a:solidFill>
                  <a:srgbClr val="13131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українському сайті пошуку роботи </a:t>
            </a:r>
            <a:r>
              <a:rPr lang="en-US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uk-UA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ork.ua</a:t>
            </a:r>
            <a:r>
              <a:rPr lang="uk-UA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відкрито &gt; 500 вакансій </a:t>
            </a:r>
            <a:r>
              <a:rPr lang="ru-RU" sz="14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r>
              <a:rPr lang="uk-UA" sz="14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-менеджерів</a:t>
            </a:r>
            <a:r>
              <a:rPr lang="uk-UA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uk-UA" sz="1100" u="sng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https://www.work.ua/jobs-project-менеджер/</a:t>
            </a:r>
            <a:r>
              <a:rPr lang="uk-UA" sz="1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uk-UA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які </a:t>
            </a:r>
            <a:r>
              <a:rPr lang="uk-UA" sz="1400" dirty="0">
                <a:solidFill>
                  <a:srgbClr val="1F2C47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потрібні не тільки в комерційних компаніях, але і в державних структурах та оборонній галузі. </a:t>
            </a:r>
            <a:r>
              <a:rPr lang="uk-UA" sz="1400" dirty="0">
                <a:solidFill>
                  <a:srgbClr val="13131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285725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37480D-1185-7319-1845-77C812593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246" y="175126"/>
            <a:ext cx="3121086" cy="666573"/>
          </a:xfrm>
        </p:spPr>
        <p:txBody>
          <a:bodyPr>
            <a:normAutofit fontScale="90000"/>
          </a:bodyPr>
          <a:lstStyle/>
          <a:p>
            <a:r>
              <a:rPr lang="uk-UA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МЕТА   ПРОГРАМИ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5514BA-97F2-F3C1-5491-F38F6B90E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740" y="898179"/>
            <a:ext cx="8494520" cy="1425405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FontTx/>
              <a:buChar char="-"/>
            </a:pPr>
            <a:r>
              <a:rPr lang="uk-UA" sz="16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здійснювати управління </a:t>
            </a:r>
            <a:r>
              <a:rPr lang="uk-UA" sz="16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проєктами</a:t>
            </a:r>
            <a:r>
              <a:rPr lang="uk-UA" sz="16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на всіх стадіях </a:t>
            </a:r>
            <a:r>
              <a:rPr lang="uk-UA" sz="16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проєктного</a:t>
            </a:r>
            <a:r>
              <a:rPr lang="uk-UA" sz="16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циклу;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uk-UA" sz="16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приймати ефективні рішення щодо їх ресурсного та організаційного забезпечення;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uk-UA" sz="16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інтегрувати інноваційний та інвестиційний процеси; 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uk-UA" sz="16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залучати фінансові ресурси з різних джерел для практичного втілення </a:t>
            </a:r>
            <a:r>
              <a:rPr lang="uk-UA" sz="16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проєктів</a:t>
            </a:r>
            <a:r>
              <a:rPr lang="uk-UA" sz="16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і програм;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uk-UA" sz="16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здійснювати комплексне планування портфеля </a:t>
            </a:r>
            <a:r>
              <a:rPr lang="uk-UA" sz="16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проєктів</a:t>
            </a:r>
            <a:r>
              <a:rPr lang="uk-UA" sz="16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з метою досягнення сталого розвитку як в бізнес-секторі, так і в публічній сфері.</a:t>
            </a:r>
            <a:endParaRPr lang="ru-RU" sz="1600" dirty="0"/>
          </a:p>
        </p:txBody>
      </p:sp>
      <p:pic>
        <p:nvPicPr>
          <p:cNvPr id="4" name="Рисунок 3" descr="http://biblioclub.ru/services/fks.php?fks_action=get_file&amp;fks_flag=2&amp;fks_id=417c29b4260b7282c66c2280610fad8cymxsh72sdg">
            <a:extLst>
              <a:ext uri="{FF2B5EF4-FFF2-40B4-BE49-F238E27FC236}">
                <a16:creationId xmlns:a16="http://schemas.microsoft.com/office/drawing/2014/main" id="{E01FDE73-04AE-7E15-B574-E28D0A61364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552" y="93753"/>
            <a:ext cx="1811708" cy="1042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1413C4-3F67-9DD7-59C2-8EEBAF6C3ACB}"/>
              </a:ext>
            </a:extLst>
          </p:cNvPr>
          <p:cNvSpPr txBox="1"/>
          <p:nvPr/>
        </p:nvSpPr>
        <p:spPr>
          <a:xfrm>
            <a:off x="673246" y="614853"/>
            <a:ext cx="6255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підготовка професійних </a:t>
            </a:r>
            <a:r>
              <a:rPr lang="uk-UA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проєктних</a:t>
            </a:r>
            <a:r>
              <a:rPr lang="uk-UA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менеджерів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які здатні:</a:t>
            </a:r>
            <a:endParaRPr lang="ru-RU" b="1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4AF0168C-D1D8-365A-28D9-A637CACA9A2D}"/>
              </a:ext>
            </a:extLst>
          </p:cNvPr>
          <p:cNvSpPr txBox="1">
            <a:spLocks/>
          </p:cNvSpPr>
          <p:nvPr/>
        </p:nvSpPr>
        <p:spPr>
          <a:xfrm>
            <a:off x="1538243" y="2271297"/>
            <a:ext cx="6255522" cy="583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 ПОБУДОВАН ПРОЦЕС НАВЧАННЯ?</a:t>
            </a:r>
            <a:endParaRPr lang="ru-RU" dirty="0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CE1DFD25-C97D-3AF4-C5C8-C73A48875DC7}"/>
              </a:ext>
            </a:extLst>
          </p:cNvPr>
          <p:cNvGrpSpPr/>
          <p:nvPr/>
        </p:nvGrpSpPr>
        <p:grpSpPr>
          <a:xfrm>
            <a:off x="457200" y="2688212"/>
            <a:ext cx="8417607" cy="4338568"/>
            <a:chOff x="529839" y="2748033"/>
            <a:chExt cx="8417607" cy="4338568"/>
          </a:xfrm>
        </p:grpSpPr>
        <p:pic>
          <p:nvPicPr>
            <p:cNvPr id="7" name="Picture 2" descr="http://landing.xn--80aayvehbjj.xn--p1ai/wp-content/uploads/2014/04/%D0%A1%D0%BB%D0%B0%D0%B9%D0%B4151.png">
              <a:extLst>
                <a:ext uri="{FF2B5EF4-FFF2-40B4-BE49-F238E27FC236}">
                  <a16:creationId xmlns:a16="http://schemas.microsoft.com/office/drawing/2014/main" id="{EAF8D5DB-D915-3FF6-F209-21BFA41F53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839" y="2748033"/>
              <a:ext cx="8417607" cy="4338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936DE0EA-FBD9-E5CB-3F6D-203986493883}"/>
                </a:ext>
              </a:extLst>
            </p:cNvPr>
            <p:cNvSpPr/>
            <p:nvPr/>
          </p:nvSpPr>
          <p:spPr>
            <a:xfrm>
              <a:off x="863126" y="3067940"/>
              <a:ext cx="2862842" cy="2179178"/>
            </a:xfrm>
            <a:prstGeom prst="ellips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Головні секрети лідерства та ефективні технології управління </a:t>
              </a:r>
              <a:r>
                <a:rPr lang="uk-UA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проєктами</a:t>
              </a: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5B556405-2DD7-A4A4-751F-BD2C050D32A6}"/>
                </a:ext>
              </a:extLst>
            </p:cNvPr>
            <p:cNvSpPr/>
            <p:nvPr/>
          </p:nvSpPr>
          <p:spPr>
            <a:xfrm>
              <a:off x="5497347" y="3014834"/>
              <a:ext cx="2862842" cy="2179178"/>
            </a:xfrm>
            <a:prstGeom prst="ellips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Чіткий покроковий алгоритм успішної реалізації </a:t>
              </a:r>
              <a:r>
                <a:rPr lang="uk-UA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проєктів</a:t>
              </a: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5069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D616C0-2680-9C77-1C0F-19B39C895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74" y="61318"/>
            <a:ext cx="4370640" cy="668915"/>
          </a:xfrm>
        </p:spPr>
        <p:txBody>
          <a:bodyPr>
            <a:normAutofit/>
          </a:bodyPr>
          <a:lstStyle/>
          <a:p>
            <a:r>
              <a:rPr lang="uk-UA" sz="25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УНІКАЛЬНІСТЬ  ПРОГРАМИ</a:t>
            </a:r>
            <a:endParaRPr lang="ru-RU" sz="2500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0225B65D-D0FC-B8C3-AFC0-13DAA687CAED}"/>
              </a:ext>
            </a:extLst>
          </p:cNvPr>
          <p:cNvGrpSpPr/>
          <p:nvPr/>
        </p:nvGrpSpPr>
        <p:grpSpPr>
          <a:xfrm>
            <a:off x="202325" y="678876"/>
            <a:ext cx="4122891" cy="2608059"/>
            <a:chOff x="383562" y="820941"/>
            <a:chExt cx="4122891" cy="2608059"/>
          </a:xfrm>
        </p:grpSpPr>
        <p:sp>
          <p:nvSpPr>
            <p:cNvPr id="4" name="Скругленный прямоугольник 11">
              <a:extLst>
                <a:ext uri="{FF2B5EF4-FFF2-40B4-BE49-F238E27FC236}">
                  <a16:creationId xmlns:a16="http://schemas.microsoft.com/office/drawing/2014/main" id="{CF23EDD3-0D9C-0D75-C68D-EEE27F1A8399}"/>
                </a:ext>
              </a:extLst>
            </p:cNvPr>
            <p:cNvSpPr/>
            <p:nvPr/>
          </p:nvSpPr>
          <p:spPr>
            <a:xfrm>
              <a:off x="383562" y="820941"/>
              <a:ext cx="4122891" cy="260805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92D05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" name="Скругленный прямоугольник 13">
              <a:extLst>
                <a:ext uri="{FF2B5EF4-FFF2-40B4-BE49-F238E27FC236}">
                  <a16:creationId xmlns:a16="http://schemas.microsoft.com/office/drawing/2014/main" id="{B6442766-D39C-079B-B07C-7F95AAEB1633}"/>
                </a:ext>
              </a:extLst>
            </p:cNvPr>
            <p:cNvSpPr/>
            <p:nvPr/>
          </p:nvSpPr>
          <p:spPr>
            <a:xfrm>
              <a:off x="606835" y="879120"/>
              <a:ext cx="3717420" cy="5525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b="1" dirty="0">
                  <a:solidFill>
                    <a:schemeClr val="accent1">
                      <a:lumMod val="75000"/>
                    </a:schemeClr>
                  </a:solidFill>
                  <a:cs typeface="Times New Roman" panose="02020603050405020304" pitchFamily="18" charset="0"/>
                </a:rPr>
                <a:t>Набуття </a:t>
              </a:r>
              <a:r>
                <a:rPr lang="uk-UA" b="1" dirty="0" err="1">
                  <a:solidFill>
                    <a:schemeClr val="accent1">
                      <a:lumMod val="75000"/>
                    </a:schemeClr>
                  </a:solidFill>
                  <a:cs typeface="Times New Roman" panose="02020603050405020304" pitchFamily="18" charset="0"/>
                </a:rPr>
                <a:t>компетентностей</a:t>
              </a:r>
              <a:r>
                <a:rPr lang="uk-UA" b="1" dirty="0">
                  <a:solidFill>
                    <a:schemeClr val="accent1">
                      <a:lumMod val="75000"/>
                    </a:schemeClr>
                  </a:solidFill>
                  <a:cs typeface="Times New Roman" panose="02020603050405020304" pitchFamily="18" charset="0"/>
                </a:rPr>
                <a:t> за міжнародними стандартами</a:t>
              </a:r>
              <a:endParaRPr lang="ru-RU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B8FA1DF-6BCB-7D3F-D727-9250267C5AF5}"/>
                </a:ext>
              </a:extLst>
            </p:cNvPr>
            <p:cNvSpPr txBox="1"/>
            <p:nvPr/>
          </p:nvSpPr>
          <p:spPr>
            <a:xfrm>
              <a:off x="555368" y="1489855"/>
              <a:ext cx="3803072" cy="18158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marL="285750" indent="-285750">
                <a:spcBef>
                  <a:spcPts val="0"/>
                </a:spcBef>
                <a:buFont typeface="Wingdings" panose="05000000000000000000" pitchFamily="2" charset="2"/>
                <a:buChar char="Ø"/>
              </a:pPr>
              <a:r>
                <a:rPr lang="en-US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Individual Competence Baseline</a:t>
              </a:r>
              <a:r>
                <a:rPr lang="uk-UA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4.0 (</a:t>
              </a:r>
              <a:r>
                <a:rPr lang="ru-RU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IPMA</a:t>
              </a:r>
              <a:r>
                <a:rPr lang="uk-UA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)</a:t>
              </a:r>
              <a:r>
                <a:rPr lang="uk-UA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</a:p>
            <a:p>
              <a:pPr marL="285750" indent="-285750">
                <a:spcBef>
                  <a:spcPts val="0"/>
                </a:spcBef>
                <a:buFont typeface="Wingdings" panose="05000000000000000000" pitchFamily="2" charset="2"/>
                <a:buChar char="Ø"/>
              </a:pPr>
              <a:r>
                <a:rPr lang="en-US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Project Management Body of Knowledge</a:t>
              </a:r>
              <a:r>
                <a:rPr lang="uk-UA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(6</a:t>
              </a:r>
              <a:r>
                <a:rPr lang="en-US" sz="1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</a:t>
              </a:r>
              <a:r>
                <a:rPr lang="uk-UA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&amp; 7</a:t>
              </a:r>
              <a:r>
                <a:rPr lang="en-US" sz="1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</a:t>
              </a:r>
              <a:r>
                <a:rPr lang="en-US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Editions</a:t>
              </a:r>
              <a:r>
                <a:rPr lang="uk-UA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) (</a:t>
              </a:r>
              <a:r>
                <a:rPr lang="ru-RU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PMІ</a:t>
              </a:r>
              <a:r>
                <a:rPr lang="uk-UA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)</a:t>
              </a:r>
              <a:r>
                <a:rPr lang="uk-UA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</a:p>
            <a:p>
              <a:pPr marL="285750" indent="-285750">
                <a:spcBef>
                  <a:spcPts val="0"/>
                </a:spcBef>
                <a:buFont typeface="Wingdings" panose="05000000000000000000" pitchFamily="2" charset="2"/>
                <a:buChar char="Ø"/>
              </a:pP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ISO 21500:2012 Guidance on project management;</a:t>
              </a:r>
            </a:p>
            <a:p>
              <a:pPr marL="285750" indent="-285750">
                <a:spcBef>
                  <a:spcPts val="0"/>
                </a:spcBef>
                <a:buFont typeface="Wingdings" panose="05000000000000000000" pitchFamily="2" charset="2"/>
                <a:buChar char="Ø"/>
              </a:pP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PRINCE2, PRINCE2 Agile (CCTA)</a:t>
              </a: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60B7FAC3-4502-DA02-B6A5-39844E2D0167}"/>
              </a:ext>
            </a:extLst>
          </p:cNvPr>
          <p:cNvGrpSpPr/>
          <p:nvPr/>
        </p:nvGrpSpPr>
        <p:grpSpPr>
          <a:xfrm>
            <a:off x="4479930" y="678876"/>
            <a:ext cx="4495088" cy="2608058"/>
            <a:chOff x="4572000" y="820941"/>
            <a:chExt cx="4495088" cy="2608058"/>
          </a:xfrm>
        </p:grpSpPr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64CC0256-600E-5D2E-01AA-999EA5C98F80}"/>
                </a:ext>
              </a:extLst>
            </p:cNvPr>
            <p:cNvGrpSpPr/>
            <p:nvPr/>
          </p:nvGrpSpPr>
          <p:grpSpPr>
            <a:xfrm>
              <a:off x="4572000" y="820941"/>
              <a:ext cx="4495088" cy="2608058"/>
              <a:chOff x="346912" y="968057"/>
              <a:chExt cx="4032448" cy="2159901"/>
            </a:xfrm>
          </p:grpSpPr>
          <p:sp>
            <p:nvSpPr>
              <p:cNvPr id="12" name="Скругленный прямоугольник 11">
                <a:extLst>
                  <a:ext uri="{FF2B5EF4-FFF2-40B4-BE49-F238E27FC236}">
                    <a16:creationId xmlns:a16="http://schemas.microsoft.com/office/drawing/2014/main" id="{A9A88AAF-3792-6120-3335-6C6304F3FAD5}"/>
                  </a:ext>
                </a:extLst>
              </p:cNvPr>
              <p:cNvSpPr/>
              <p:nvPr/>
            </p:nvSpPr>
            <p:spPr>
              <a:xfrm>
                <a:off x="346912" y="968057"/>
                <a:ext cx="4032448" cy="215990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92D05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" name="Скругленный прямоугольник 13">
                <a:extLst>
                  <a:ext uri="{FF2B5EF4-FFF2-40B4-BE49-F238E27FC236}">
                    <a16:creationId xmlns:a16="http://schemas.microsoft.com/office/drawing/2014/main" id="{3007E475-231E-E792-2B54-E955BBFB055B}"/>
                  </a:ext>
                </a:extLst>
              </p:cNvPr>
              <p:cNvSpPr/>
              <p:nvPr/>
            </p:nvSpPr>
            <p:spPr>
              <a:xfrm>
                <a:off x="702333" y="1031741"/>
                <a:ext cx="3439413" cy="416767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b="1" dirty="0">
                    <a:solidFill>
                      <a:schemeClr val="accent1">
                        <a:lumMod val="75000"/>
                      </a:schemeClr>
                    </a:solidFill>
                    <a:cs typeface="Times New Roman" panose="02020603050405020304" pitchFamily="18" charset="0"/>
                  </a:rPr>
                  <a:t>Технології навчання</a:t>
                </a:r>
                <a:endParaRPr lang="ru-RU" b="1" dirty="0">
                  <a:solidFill>
                    <a:schemeClr val="accent1">
                      <a:lumMod val="75000"/>
                    </a:schemeClr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8B99641-BE29-FD36-9312-CF5B2506F841}"/>
                  </a:ext>
                </a:extLst>
              </p:cNvPr>
              <p:cNvSpPr txBox="1"/>
              <p:nvPr/>
            </p:nvSpPr>
            <p:spPr>
              <a:xfrm>
                <a:off x="489174" y="1849171"/>
                <a:ext cx="3683237" cy="3083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F8DD2E8-5393-7C0B-C260-6143C42BED25}"/>
                </a:ext>
              </a:extLst>
            </p:cNvPr>
            <p:cNvSpPr txBox="1"/>
            <p:nvPr/>
          </p:nvSpPr>
          <p:spPr>
            <a:xfrm>
              <a:off x="4787701" y="1431676"/>
              <a:ext cx="4105812" cy="18158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marL="285750" indent="-285750">
                <a:spcBef>
                  <a:spcPts val="0"/>
                </a:spcBef>
                <a:buFont typeface="Wingdings" panose="05000000000000000000" pitchFamily="2" charset="2"/>
                <a:buChar char="Ø"/>
              </a:pPr>
              <a:r>
                <a:rPr lang="uk-UA" sz="16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Проблемно-орієнтоване навчання з використанням інтерактивних технологій та сучасних програмних засобів</a:t>
              </a:r>
              <a:r>
                <a:rPr lang="uk-UA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</a:p>
            <a:p>
              <a:pPr marL="285750" indent="-285750">
                <a:spcBef>
                  <a:spcPts val="0"/>
                </a:spcBef>
                <a:buFont typeface="Wingdings" panose="05000000000000000000" pitchFamily="2" charset="2"/>
                <a:buChar char="Ø"/>
              </a:pPr>
              <a:r>
                <a:rPr lang="uk-UA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Практична спрямованість: участь в розробленні та реалізації реальних </a:t>
              </a:r>
              <a:r>
                <a:rPr lang="uk-UA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проєктів</a:t>
              </a:r>
              <a:r>
                <a:rPr lang="uk-UA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; захист кваліфікаційної роботи у форматі інвестиційного </a:t>
              </a:r>
              <a:r>
                <a:rPr lang="uk-UA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проєкту</a:t>
              </a:r>
              <a:endParaRPr lang="uk-UA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BC1A4926-815D-6CAD-835B-DF481D7A0358}"/>
              </a:ext>
            </a:extLst>
          </p:cNvPr>
          <p:cNvGrpSpPr/>
          <p:nvPr/>
        </p:nvGrpSpPr>
        <p:grpSpPr>
          <a:xfrm>
            <a:off x="146531" y="3474311"/>
            <a:ext cx="5011309" cy="2832485"/>
            <a:chOff x="4535646" y="820941"/>
            <a:chExt cx="4495088" cy="2915578"/>
          </a:xfrm>
        </p:grpSpPr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id="{FCFD227B-5277-D3A4-3B79-539FB72462A6}"/>
                </a:ext>
              </a:extLst>
            </p:cNvPr>
            <p:cNvGrpSpPr/>
            <p:nvPr/>
          </p:nvGrpSpPr>
          <p:grpSpPr>
            <a:xfrm>
              <a:off x="4535646" y="820941"/>
              <a:ext cx="4495088" cy="2915578"/>
              <a:chOff x="314300" y="968057"/>
              <a:chExt cx="4032448" cy="2414578"/>
            </a:xfrm>
          </p:grpSpPr>
          <p:sp>
            <p:nvSpPr>
              <p:cNvPr id="21" name="Скругленный прямоугольник 11">
                <a:extLst>
                  <a:ext uri="{FF2B5EF4-FFF2-40B4-BE49-F238E27FC236}">
                    <a16:creationId xmlns:a16="http://schemas.microsoft.com/office/drawing/2014/main" id="{FDED147C-824F-580A-4AD2-2EE4C53B4830}"/>
                  </a:ext>
                </a:extLst>
              </p:cNvPr>
              <p:cNvSpPr/>
              <p:nvPr/>
            </p:nvSpPr>
            <p:spPr>
              <a:xfrm>
                <a:off x="314300" y="968057"/>
                <a:ext cx="4032448" cy="2414578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92D05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2" name="Скругленный прямоугольник 13">
                <a:extLst>
                  <a:ext uri="{FF2B5EF4-FFF2-40B4-BE49-F238E27FC236}">
                    <a16:creationId xmlns:a16="http://schemas.microsoft.com/office/drawing/2014/main" id="{84EC7920-1124-80BD-0592-536DE73F3DFE}"/>
                  </a:ext>
                </a:extLst>
              </p:cNvPr>
              <p:cNvSpPr/>
              <p:nvPr/>
            </p:nvSpPr>
            <p:spPr>
              <a:xfrm>
                <a:off x="567423" y="1020007"/>
                <a:ext cx="3548347" cy="42586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b="1" dirty="0">
                    <a:solidFill>
                      <a:schemeClr val="accent1">
                        <a:lumMod val="75000"/>
                      </a:schemeClr>
                    </a:solidFill>
                    <a:cs typeface="Times New Roman" panose="02020603050405020304" pitchFamily="18" charset="0"/>
                  </a:rPr>
                  <a:t>Особистісний розвиток </a:t>
                </a:r>
              </a:p>
              <a:p>
                <a:pPr algn="ctr"/>
                <a:r>
                  <a:rPr lang="uk-UA" b="1" dirty="0">
                    <a:solidFill>
                      <a:schemeClr val="accent1">
                        <a:lumMod val="75000"/>
                      </a:schemeClr>
                    </a:solidFill>
                    <a:cs typeface="Times New Roman" panose="02020603050405020304" pitchFamily="18" charset="0"/>
                  </a:rPr>
                  <a:t>і кар'єрне зростання</a:t>
                </a:r>
                <a:endParaRPr lang="ru-RU" b="1" dirty="0">
                  <a:solidFill>
                    <a:schemeClr val="accent1">
                      <a:lumMod val="75000"/>
                    </a:schemeClr>
                  </a:solidFill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62C6F19-BF72-F143-9A84-431221424D48}"/>
                </a:ext>
              </a:extLst>
            </p:cNvPr>
            <p:cNvSpPr txBox="1"/>
            <p:nvPr/>
          </p:nvSpPr>
          <p:spPr>
            <a:xfrm>
              <a:off x="4667320" y="1453861"/>
              <a:ext cx="4210104" cy="20306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marL="285750" indent="-285750">
                <a:spcBef>
                  <a:spcPts val="0"/>
                </a:spcBef>
                <a:buFont typeface="Wingdings" panose="05000000000000000000" pitchFamily="2" charset="2"/>
                <a:buChar char="Ø"/>
              </a:pPr>
              <a:r>
                <a:rPr lang="uk-UA" sz="16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Стажування і працевлаштування на базі партнерів-роботодавців</a:t>
              </a:r>
              <a:r>
                <a:rPr lang="uk-UA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; </a:t>
              </a:r>
            </a:p>
            <a:p>
              <a:pPr marL="285750" indent="-285750">
                <a:spcBef>
                  <a:spcPts val="0"/>
                </a:spcBef>
                <a:buFont typeface="Wingdings" panose="05000000000000000000" pitchFamily="2" charset="2"/>
                <a:buChar char="Ø"/>
              </a:pPr>
              <a:r>
                <a:rPr lang="uk-UA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Участь у міжнародних програмах академічної мобільності, науково-дослідних </a:t>
              </a:r>
              <a:r>
                <a:rPr lang="uk-UA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проєктах</a:t>
              </a:r>
              <a:r>
                <a:rPr lang="uk-UA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</a:p>
            <a:p>
              <a:pPr marL="285750" indent="-285750">
                <a:spcBef>
                  <a:spcPts val="0"/>
                </a:spcBef>
                <a:buFont typeface="Wingdings" panose="05000000000000000000" pitchFamily="2" charset="2"/>
                <a:buChar char="Ø"/>
              </a:pPr>
              <a:r>
                <a:rPr lang="uk-UA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Формування лідерських якостей та аналітичних здібностей на практикумах тренінгового центру;</a:t>
              </a:r>
            </a:p>
            <a:p>
              <a:pPr marL="285750" indent="-285750">
                <a:spcBef>
                  <a:spcPts val="0"/>
                </a:spcBef>
                <a:buFont typeface="Wingdings" panose="05000000000000000000" pitchFamily="2" charset="2"/>
                <a:buChar char="Ø"/>
              </a:pPr>
              <a:r>
                <a:rPr lang="uk-UA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Коучінг</a:t>
              </a:r>
              <a:r>
                <a:rPr lang="uk-UA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від викладачів – сертифікованих РМ при підготовці до міжнародної сертифікації</a:t>
              </a: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3DD02F29-BF0E-F41F-8FDD-068102F6B48B}"/>
              </a:ext>
            </a:extLst>
          </p:cNvPr>
          <p:cNvGrpSpPr/>
          <p:nvPr/>
        </p:nvGrpSpPr>
        <p:grpSpPr>
          <a:xfrm>
            <a:off x="5375769" y="3474310"/>
            <a:ext cx="3599249" cy="2832485"/>
            <a:chOff x="383562" y="820941"/>
            <a:chExt cx="4122891" cy="2608059"/>
          </a:xfrm>
        </p:grpSpPr>
        <p:sp>
          <p:nvSpPr>
            <p:cNvPr id="25" name="Скругленный прямоугольник 11">
              <a:extLst>
                <a:ext uri="{FF2B5EF4-FFF2-40B4-BE49-F238E27FC236}">
                  <a16:creationId xmlns:a16="http://schemas.microsoft.com/office/drawing/2014/main" id="{978A1BF5-7021-09C8-8877-E6FEF89CCB6E}"/>
                </a:ext>
              </a:extLst>
            </p:cNvPr>
            <p:cNvSpPr/>
            <p:nvPr/>
          </p:nvSpPr>
          <p:spPr>
            <a:xfrm>
              <a:off x="383562" y="820941"/>
              <a:ext cx="4122891" cy="260805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92D05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Скругленный прямоугольник 13">
              <a:extLst>
                <a:ext uri="{FF2B5EF4-FFF2-40B4-BE49-F238E27FC236}">
                  <a16:creationId xmlns:a16="http://schemas.microsoft.com/office/drawing/2014/main" id="{D741A0ED-EC24-046F-9604-D2D146ABFB81}"/>
                </a:ext>
              </a:extLst>
            </p:cNvPr>
            <p:cNvSpPr/>
            <p:nvPr/>
          </p:nvSpPr>
          <p:spPr>
            <a:xfrm>
              <a:off x="1063608" y="897226"/>
              <a:ext cx="2795543" cy="552557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b="1" dirty="0">
                  <a:solidFill>
                    <a:schemeClr val="accent1">
                      <a:lumMod val="75000"/>
                    </a:schemeClr>
                  </a:solidFill>
                  <a:cs typeface="Times New Roman" panose="02020603050405020304" pitchFamily="18" charset="0"/>
                </a:rPr>
                <a:t>Вибіркові блоки </a:t>
              </a:r>
            </a:p>
            <a:p>
              <a:pPr algn="ctr"/>
              <a:r>
                <a:rPr lang="uk-UA" b="1" dirty="0">
                  <a:solidFill>
                    <a:schemeClr val="accent1">
                      <a:lumMod val="75000"/>
                    </a:schemeClr>
                  </a:solidFill>
                  <a:cs typeface="Times New Roman" panose="02020603050405020304" pitchFamily="18" charset="0"/>
                </a:rPr>
                <a:t>фахових дисциплін </a:t>
              </a:r>
              <a:endParaRPr lang="ru-RU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0D7BEAD-76B8-7568-E5D8-BB124A2DC279}"/>
                </a:ext>
              </a:extLst>
            </p:cNvPr>
            <p:cNvSpPr txBox="1"/>
            <p:nvPr/>
          </p:nvSpPr>
          <p:spPr>
            <a:xfrm>
              <a:off x="752656" y="1650558"/>
              <a:ext cx="3554969" cy="144529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marL="285750" indent="-285750">
                <a:spcBef>
                  <a:spcPts val="0"/>
                </a:spcBef>
                <a:buFont typeface="Wingdings" panose="05000000000000000000" pitchFamily="2" charset="2"/>
                <a:buChar char="Ø"/>
              </a:pPr>
              <a:r>
                <a:rPr lang="uk-UA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Управління міжнародними </a:t>
              </a:r>
              <a:r>
                <a:rPr lang="uk-UA" sz="1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проєктами</a:t>
              </a:r>
              <a:r>
                <a:rPr lang="uk-UA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і програмами</a:t>
              </a:r>
              <a:r>
                <a:rPr lang="uk-UA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</a:p>
            <a:p>
              <a:pPr marL="285750" indent="-285750">
                <a:spcBef>
                  <a:spcPts val="0"/>
                </a:spcBef>
                <a:buFont typeface="Wingdings" panose="05000000000000000000" pitchFamily="2" charset="2"/>
                <a:buChar char="Ø"/>
              </a:pPr>
              <a:r>
                <a:rPr lang="uk-UA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Управління </a:t>
              </a:r>
              <a:r>
                <a:rPr lang="uk-UA" sz="1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проєктами</a:t>
              </a:r>
              <a:r>
                <a:rPr lang="uk-UA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</a:p>
            <a:p>
              <a:pPr>
                <a:spcBef>
                  <a:spcPts val="0"/>
                </a:spcBef>
              </a:pPr>
              <a:r>
                <a:rPr lang="uk-UA" sz="16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     </a:t>
              </a:r>
              <a:r>
                <a:rPr lang="uk-UA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в ІТ-сфері</a:t>
              </a:r>
              <a:r>
                <a:rPr lang="uk-UA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</a:p>
            <a:p>
              <a:pPr marL="285750" indent="-285750">
                <a:spcBef>
                  <a:spcPts val="0"/>
                </a:spcBef>
                <a:buFont typeface="Wingdings" panose="05000000000000000000" pitchFamily="2" charset="2"/>
                <a:buChar char="Ø"/>
              </a:pPr>
              <a:r>
                <a:rPr lang="uk-UA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Управління </a:t>
              </a:r>
              <a:r>
                <a:rPr lang="uk-UA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проєктами</a:t>
              </a:r>
              <a:r>
                <a:rPr lang="uk-UA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>
                <a:spcBef>
                  <a:spcPts val="0"/>
                </a:spcBef>
              </a:pPr>
              <a:r>
                <a:rPr lang="uk-UA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в публічній сфері</a:t>
              </a: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8988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0EDE78-5208-0973-0F5D-AC0806769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437" y="357380"/>
            <a:ext cx="7886700" cy="848377"/>
          </a:xfrm>
        </p:spPr>
        <p:txBody>
          <a:bodyPr>
            <a:normAutofit/>
          </a:bodyPr>
          <a:lstStyle/>
          <a:p>
            <a:r>
              <a:rPr lang="uk-UA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ІННОВАЦІЙНИХ ДИСЦИПЛІН З ВИВЧЕННЯМ ЗА МОДУЛЬНИМ ПРИНЦИПОМ</a:t>
            </a:r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8E4E4626-8B8C-41FD-B96F-686766BC92D9}"/>
              </a:ext>
            </a:extLst>
          </p:cNvPr>
          <p:cNvGrpSpPr/>
          <p:nvPr/>
        </p:nvGrpSpPr>
        <p:grpSpPr>
          <a:xfrm>
            <a:off x="345414" y="1358781"/>
            <a:ext cx="8453171" cy="4896738"/>
            <a:chOff x="345414" y="1324598"/>
            <a:chExt cx="8453171" cy="4896738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4EB79833-3414-9CA8-7DA3-77A88C0A11C7}"/>
                </a:ext>
              </a:extLst>
            </p:cNvPr>
            <p:cNvGrpSpPr/>
            <p:nvPr/>
          </p:nvGrpSpPr>
          <p:grpSpPr>
            <a:xfrm>
              <a:off x="345414" y="1324598"/>
              <a:ext cx="8453171" cy="4896738"/>
              <a:chOff x="345414" y="1324598"/>
              <a:chExt cx="8453171" cy="4896738"/>
            </a:xfrm>
          </p:grpSpPr>
          <p:sp>
            <p:nvSpPr>
              <p:cNvPr id="6" name="Полилиния: фигура 5">
                <a:extLst>
                  <a:ext uri="{FF2B5EF4-FFF2-40B4-BE49-F238E27FC236}">
                    <a16:creationId xmlns:a16="http://schemas.microsoft.com/office/drawing/2014/main" id="{7EDC8C69-26B1-EF9F-12CE-17162734FDF2}"/>
                  </a:ext>
                </a:extLst>
              </p:cNvPr>
              <p:cNvSpPr/>
              <p:nvPr/>
            </p:nvSpPr>
            <p:spPr>
              <a:xfrm>
                <a:off x="345414" y="1324598"/>
                <a:ext cx="8453171" cy="1530230"/>
              </a:xfrm>
              <a:custGeom>
                <a:avLst/>
                <a:gdLst>
                  <a:gd name="connsiteX0" fmla="*/ 0 w 8453171"/>
                  <a:gd name="connsiteY0" fmla="*/ 153023 h 1530230"/>
                  <a:gd name="connsiteX1" fmla="*/ 153023 w 8453171"/>
                  <a:gd name="connsiteY1" fmla="*/ 0 h 1530230"/>
                  <a:gd name="connsiteX2" fmla="*/ 8300148 w 8453171"/>
                  <a:gd name="connsiteY2" fmla="*/ 0 h 1530230"/>
                  <a:gd name="connsiteX3" fmla="*/ 8453171 w 8453171"/>
                  <a:gd name="connsiteY3" fmla="*/ 153023 h 1530230"/>
                  <a:gd name="connsiteX4" fmla="*/ 8453171 w 8453171"/>
                  <a:gd name="connsiteY4" fmla="*/ 1377207 h 1530230"/>
                  <a:gd name="connsiteX5" fmla="*/ 8300148 w 8453171"/>
                  <a:gd name="connsiteY5" fmla="*/ 1530230 h 1530230"/>
                  <a:gd name="connsiteX6" fmla="*/ 153023 w 8453171"/>
                  <a:gd name="connsiteY6" fmla="*/ 1530230 h 1530230"/>
                  <a:gd name="connsiteX7" fmla="*/ 0 w 8453171"/>
                  <a:gd name="connsiteY7" fmla="*/ 1377207 h 1530230"/>
                  <a:gd name="connsiteX8" fmla="*/ 0 w 8453171"/>
                  <a:gd name="connsiteY8" fmla="*/ 153023 h 1530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453171" h="1530230">
                    <a:moveTo>
                      <a:pt x="0" y="153023"/>
                    </a:moveTo>
                    <a:cubicBezTo>
                      <a:pt x="0" y="68511"/>
                      <a:pt x="68511" y="0"/>
                      <a:pt x="153023" y="0"/>
                    </a:cubicBezTo>
                    <a:lnTo>
                      <a:pt x="8300148" y="0"/>
                    </a:lnTo>
                    <a:cubicBezTo>
                      <a:pt x="8384660" y="0"/>
                      <a:pt x="8453171" y="68511"/>
                      <a:pt x="8453171" y="153023"/>
                    </a:cubicBezTo>
                    <a:lnTo>
                      <a:pt x="8453171" y="1377207"/>
                    </a:lnTo>
                    <a:cubicBezTo>
                      <a:pt x="8453171" y="1461719"/>
                      <a:pt x="8384660" y="1530230"/>
                      <a:pt x="8300148" y="1530230"/>
                    </a:cubicBezTo>
                    <a:lnTo>
                      <a:pt x="153023" y="1530230"/>
                    </a:lnTo>
                    <a:cubicBezTo>
                      <a:pt x="68511" y="1530230"/>
                      <a:pt x="0" y="1461719"/>
                      <a:pt x="0" y="1377207"/>
                    </a:cubicBezTo>
                    <a:lnTo>
                      <a:pt x="0" y="15302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31287" tIns="87630" rIns="87631" bIns="87630" numCol="1" spcCol="1270" anchor="t" anchorCtr="0">
                <a:noAutofit/>
              </a:bodyPr>
              <a:lstStyle/>
              <a:p>
                <a:pPr marL="0" lvl="0" indent="0" algn="l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uk-UA" sz="2300" b="1" i="1" kern="1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Методологія управління </a:t>
                </a:r>
                <a:r>
                  <a:rPr lang="uk-UA" sz="2300" b="1" i="1" kern="12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проєктами</a:t>
                </a:r>
                <a:endParaRPr lang="ru-RU" sz="2300" b="1" i="1" kern="12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71450" lvl="1" indent="-171450" algn="just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uk-UA" sz="16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Методологічні підходи та стандарти управління </a:t>
                </a:r>
                <a:r>
                  <a:rPr lang="uk-UA" sz="1600" kern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проєктами</a:t>
                </a:r>
                <a:endParaRPr lang="ru-RU" sz="1600" kern="1200" dirty="0"/>
              </a:p>
              <a:p>
                <a:pPr marL="171450" lvl="1" indent="-171450" algn="just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uk-UA" sz="16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Адаптивне управління </a:t>
                </a:r>
                <a:r>
                  <a:rPr lang="uk-UA" sz="1600" kern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проєктами</a:t>
                </a:r>
                <a:endParaRPr lang="ru-RU" sz="1600" kern="1200" dirty="0"/>
              </a:p>
              <a:p>
                <a:pPr marL="171450" lvl="1" indent="-171450" algn="just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uk-UA" sz="16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Менеджмент </a:t>
                </a:r>
                <a:r>
                  <a:rPr lang="uk-UA" sz="1600" kern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проєктів</a:t>
                </a:r>
                <a:endParaRPr lang="ru-RU" sz="1600" kern="1200" dirty="0"/>
              </a:p>
              <a:p>
                <a:pPr marL="171450" lvl="1" indent="-171450" algn="just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uk-UA" sz="16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Управління </a:t>
                </a:r>
                <a:r>
                  <a:rPr lang="uk-UA" sz="1600" kern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Startup</a:t>
                </a:r>
                <a:r>
                  <a:rPr lang="uk-UA" sz="16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-проектами</a:t>
                </a:r>
                <a:endParaRPr lang="ru-RU" sz="1600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Прямоугольник: скругленные углы 6">
                <a:extLst>
                  <a:ext uri="{FF2B5EF4-FFF2-40B4-BE49-F238E27FC236}">
                    <a16:creationId xmlns:a16="http://schemas.microsoft.com/office/drawing/2014/main" id="{908D7883-8292-D117-ED8D-9E1488D4DE39}"/>
                  </a:ext>
                </a:extLst>
              </p:cNvPr>
              <p:cNvSpPr/>
              <p:nvPr/>
            </p:nvSpPr>
            <p:spPr>
              <a:xfrm>
                <a:off x="498437" y="1477621"/>
                <a:ext cx="1690634" cy="1224184"/>
              </a:xfrm>
              <a:prstGeom prst="roundRect">
                <a:avLst>
                  <a:gd name="adj" fmla="val 10000"/>
                </a:avLst>
              </a:prstGeom>
              <a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l="-14000" r="-14000"/>
                </a:stretch>
              </a:blipFill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8" name="Полилиния: фигура 7">
                <a:extLst>
                  <a:ext uri="{FF2B5EF4-FFF2-40B4-BE49-F238E27FC236}">
                    <a16:creationId xmlns:a16="http://schemas.microsoft.com/office/drawing/2014/main" id="{8F34C1D3-6555-A4C9-A9E2-BE19C94788AD}"/>
                  </a:ext>
                </a:extLst>
              </p:cNvPr>
              <p:cNvSpPr/>
              <p:nvPr/>
            </p:nvSpPr>
            <p:spPr>
              <a:xfrm>
                <a:off x="345414" y="3007852"/>
                <a:ext cx="8453171" cy="1530230"/>
              </a:xfrm>
              <a:custGeom>
                <a:avLst/>
                <a:gdLst>
                  <a:gd name="connsiteX0" fmla="*/ 0 w 8453171"/>
                  <a:gd name="connsiteY0" fmla="*/ 153023 h 1530230"/>
                  <a:gd name="connsiteX1" fmla="*/ 153023 w 8453171"/>
                  <a:gd name="connsiteY1" fmla="*/ 0 h 1530230"/>
                  <a:gd name="connsiteX2" fmla="*/ 8300148 w 8453171"/>
                  <a:gd name="connsiteY2" fmla="*/ 0 h 1530230"/>
                  <a:gd name="connsiteX3" fmla="*/ 8453171 w 8453171"/>
                  <a:gd name="connsiteY3" fmla="*/ 153023 h 1530230"/>
                  <a:gd name="connsiteX4" fmla="*/ 8453171 w 8453171"/>
                  <a:gd name="connsiteY4" fmla="*/ 1377207 h 1530230"/>
                  <a:gd name="connsiteX5" fmla="*/ 8300148 w 8453171"/>
                  <a:gd name="connsiteY5" fmla="*/ 1530230 h 1530230"/>
                  <a:gd name="connsiteX6" fmla="*/ 153023 w 8453171"/>
                  <a:gd name="connsiteY6" fmla="*/ 1530230 h 1530230"/>
                  <a:gd name="connsiteX7" fmla="*/ 0 w 8453171"/>
                  <a:gd name="connsiteY7" fmla="*/ 1377207 h 1530230"/>
                  <a:gd name="connsiteX8" fmla="*/ 0 w 8453171"/>
                  <a:gd name="connsiteY8" fmla="*/ 153023 h 1530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453171" h="1530230">
                    <a:moveTo>
                      <a:pt x="0" y="153023"/>
                    </a:moveTo>
                    <a:cubicBezTo>
                      <a:pt x="0" y="68511"/>
                      <a:pt x="68511" y="0"/>
                      <a:pt x="153023" y="0"/>
                    </a:cubicBezTo>
                    <a:lnTo>
                      <a:pt x="8300148" y="0"/>
                    </a:lnTo>
                    <a:cubicBezTo>
                      <a:pt x="8384660" y="0"/>
                      <a:pt x="8453171" y="68511"/>
                      <a:pt x="8453171" y="153023"/>
                    </a:cubicBezTo>
                    <a:lnTo>
                      <a:pt x="8453171" y="1377207"/>
                    </a:lnTo>
                    <a:cubicBezTo>
                      <a:pt x="8453171" y="1461719"/>
                      <a:pt x="8384660" y="1530230"/>
                      <a:pt x="8300148" y="1530230"/>
                    </a:cubicBezTo>
                    <a:lnTo>
                      <a:pt x="153023" y="1530230"/>
                    </a:lnTo>
                    <a:cubicBezTo>
                      <a:pt x="68511" y="1530230"/>
                      <a:pt x="0" y="1461719"/>
                      <a:pt x="0" y="1377207"/>
                    </a:cubicBezTo>
                    <a:lnTo>
                      <a:pt x="0" y="15302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31287" tIns="87630" rIns="87631" bIns="87630" numCol="1" spcCol="1270" anchor="t" anchorCtr="0">
                <a:noAutofit/>
              </a:bodyPr>
              <a:lstStyle/>
              <a:p>
                <a:pPr marL="0" lvl="0" indent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uk-UA" sz="2300" b="1" i="1" kern="1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Технологія управління </a:t>
                </a:r>
                <a:r>
                  <a:rPr lang="uk-UA" sz="2300" b="1" i="1" kern="12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проєктами</a:t>
                </a:r>
                <a:endParaRPr lang="ru-RU" sz="2300" kern="1200" dirty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pPr marL="171450" lvl="1" indent="-171450" algn="just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uk-UA" sz="16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Стратегічне управління та інвестиційна діяльність</a:t>
                </a:r>
                <a:endParaRPr lang="ru-RU" sz="1600" kern="1200" dirty="0"/>
              </a:p>
              <a:p>
                <a:pPr marL="171450" lvl="1" indent="-171450" algn="just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uk-UA" sz="16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Технологія прийняття управлінських рішень</a:t>
                </a:r>
                <a:endParaRPr lang="ru-RU" sz="1600" kern="1200" dirty="0"/>
              </a:p>
              <a:p>
                <a:pPr marL="171450" lvl="1" indent="-171450" algn="just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uk-UA" sz="16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Управління ресурсами та ризиками </a:t>
                </a:r>
                <a:r>
                  <a:rPr lang="uk-UA" sz="1600" kern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проєкту</a:t>
                </a:r>
                <a:endParaRPr lang="ru-RU" sz="1600" kern="1200" dirty="0"/>
              </a:p>
              <a:p>
                <a:pPr marL="171450" lvl="1" indent="-171450" algn="just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uk-UA" sz="16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Управління командою </a:t>
                </a:r>
                <a:r>
                  <a:rPr lang="uk-UA" sz="1600" kern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проєкту</a:t>
                </a:r>
                <a:r>
                  <a:rPr lang="uk-UA" sz="16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та лідерство</a:t>
                </a:r>
                <a:endParaRPr lang="ru-RU" sz="1600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Прямоугольник: скругленные углы 8">
                <a:extLst>
                  <a:ext uri="{FF2B5EF4-FFF2-40B4-BE49-F238E27FC236}">
                    <a16:creationId xmlns:a16="http://schemas.microsoft.com/office/drawing/2014/main" id="{B83E5DEB-890B-F089-EE02-2B0DD73020AA}"/>
                  </a:ext>
                </a:extLst>
              </p:cNvPr>
              <p:cNvSpPr/>
              <p:nvPr/>
            </p:nvSpPr>
            <p:spPr>
              <a:xfrm>
                <a:off x="498437" y="3160875"/>
                <a:ext cx="1690634" cy="1224184"/>
              </a:xfrm>
              <a:prstGeom prst="roundRect">
                <a:avLst>
                  <a:gd name="adj" fmla="val 10000"/>
                </a:avLst>
              </a:prstGeom>
              <a:blipFill rotWithShape="1">
                <a:blip r:embed="rId3"/>
                <a:stretch>
                  <a:fillRect/>
                </a:stretch>
              </a:blipFill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0" name="Полилиния: фигура 9">
                <a:extLst>
                  <a:ext uri="{FF2B5EF4-FFF2-40B4-BE49-F238E27FC236}">
                    <a16:creationId xmlns:a16="http://schemas.microsoft.com/office/drawing/2014/main" id="{AD61C407-DB2C-D0BF-8ACA-A55FA5FA3F3F}"/>
                  </a:ext>
                </a:extLst>
              </p:cNvPr>
              <p:cNvSpPr/>
              <p:nvPr/>
            </p:nvSpPr>
            <p:spPr>
              <a:xfrm>
                <a:off x="345414" y="4691106"/>
                <a:ext cx="8453171" cy="1530230"/>
              </a:xfrm>
              <a:custGeom>
                <a:avLst/>
                <a:gdLst>
                  <a:gd name="connsiteX0" fmla="*/ 0 w 8453171"/>
                  <a:gd name="connsiteY0" fmla="*/ 153023 h 1530230"/>
                  <a:gd name="connsiteX1" fmla="*/ 153023 w 8453171"/>
                  <a:gd name="connsiteY1" fmla="*/ 0 h 1530230"/>
                  <a:gd name="connsiteX2" fmla="*/ 8300148 w 8453171"/>
                  <a:gd name="connsiteY2" fmla="*/ 0 h 1530230"/>
                  <a:gd name="connsiteX3" fmla="*/ 8453171 w 8453171"/>
                  <a:gd name="connsiteY3" fmla="*/ 153023 h 1530230"/>
                  <a:gd name="connsiteX4" fmla="*/ 8453171 w 8453171"/>
                  <a:gd name="connsiteY4" fmla="*/ 1377207 h 1530230"/>
                  <a:gd name="connsiteX5" fmla="*/ 8300148 w 8453171"/>
                  <a:gd name="connsiteY5" fmla="*/ 1530230 h 1530230"/>
                  <a:gd name="connsiteX6" fmla="*/ 153023 w 8453171"/>
                  <a:gd name="connsiteY6" fmla="*/ 1530230 h 1530230"/>
                  <a:gd name="connsiteX7" fmla="*/ 0 w 8453171"/>
                  <a:gd name="connsiteY7" fmla="*/ 1377207 h 1530230"/>
                  <a:gd name="connsiteX8" fmla="*/ 0 w 8453171"/>
                  <a:gd name="connsiteY8" fmla="*/ 153023 h 1530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453171" h="1530230">
                    <a:moveTo>
                      <a:pt x="0" y="153023"/>
                    </a:moveTo>
                    <a:cubicBezTo>
                      <a:pt x="0" y="68511"/>
                      <a:pt x="68511" y="0"/>
                      <a:pt x="153023" y="0"/>
                    </a:cubicBezTo>
                    <a:lnTo>
                      <a:pt x="8300148" y="0"/>
                    </a:lnTo>
                    <a:cubicBezTo>
                      <a:pt x="8384660" y="0"/>
                      <a:pt x="8453171" y="68511"/>
                      <a:pt x="8453171" y="153023"/>
                    </a:cubicBezTo>
                    <a:lnTo>
                      <a:pt x="8453171" y="1377207"/>
                    </a:lnTo>
                    <a:cubicBezTo>
                      <a:pt x="8453171" y="1461719"/>
                      <a:pt x="8384660" y="1530230"/>
                      <a:pt x="8300148" y="1530230"/>
                    </a:cubicBezTo>
                    <a:lnTo>
                      <a:pt x="153023" y="1530230"/>
                    </a:lnTo>
                    <a:cubicBezTo>
                      <a:pt x="68511" y="1530230"/>
                      <a:pt x="0" y="1461719"/>
                      <a:pt x="0" y="1377207"/>
                    </a:cubicBezTo>
                    <a:lnTo>
                      <a:pt x="0" y="15302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31287" tIns="87630" rIns="87631" bIns="87630" numCol="1" spcCol="1270" anchor="t" anchorCtr="0">
                <a:noAutofit/>
              </a:bodyPr>
              <a:lstStyle/>
              <a:p>
                <a:pPr marL="0" lvl="0" indent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uk-UA" sz="2300" b="1" i="1" kern="1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Аналітика середовища </a:t>
                </a:r>
                <a:r>
                  <a:rPr lang="uk-UA" sz="2300" b="1" i="1" kern="12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проєкту</a:t>
                </a:r>
                <a:endParaRPr lang="ru-RU" sz="2300" kern="1200" dirty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pPr marL="171450" lvl="1" indent="-171450" algn="just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uk-UA" sz="16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Бізнес-планування та </a:t>
                </a:r>
                <a:r>
                  <a:rPr lang="uk-UA" sz="1600" kern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проєктний</a:t>
                </a:r>
                <a:r>
                  <a:rPr lang="uk-UA" sz="16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аналіз</a:t>
                </a:r>
                <a:endParaRPr lang="ru-RU" sz="1600" kern="1200" dirty="0"/>
              </a:p>
              <a:p>
                <a:pPr marL="171450" lvl="1" indent="-171450" algn="just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uk-UA" sz="16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Моделювання та реінжиніринг бізнес-процесів</a:t>
                </a:r>
                <a:endParaRPr lang="ru-RU" sz="1600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71450" lvl="1" indent="-171450" algn="just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uk-UA" sz="16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Маркетинг </a:t>
                </a:r>
                <a:r>
                  <a:rPr lang="uk-UA" sz="1600" kern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проєктів</a:t>
                </a:r>
                <a:endParaRPr lang="ru-RU" sz="1600" kern="1200" dirty="0"/>
              </a:p>
              <a:p>
                <a:pPr marL="171450" lvl="1" indent="-171450" algn="just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uk-UA" sz="1600" kern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Імпакт</a:t>
                </a:r>
                <a:r>
                  <a:rPr lang="uk-UA" sz="16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-інвестування</a:t>
                </a:r>
                <a:endParaRPr lang="ru-RU" sz="1600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71450" lvl="1" indent="-17145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endParaRPr lang="ru-RU" sz="1600" kern="1200" dirty="0"/>
              </a:p>
            </p:txBody>
          </p:sp>
          <p:sp>
            <p:nvSpPr>
              <p:cNvPr id="11" name="Прямоугольник: скругленные углы 10">
                <a:extLst>
                  <a:ext uri="{FF2B5EF4-FFF2-40B4-BE49-F238E27FC236}">
                    <a16:creationId xmlns:a16="http://schemas.microsoft.com/office/drawing/2014/main" id="{18EB5E8A-8076-BD9C-49AD-86F53EA9F14D}"/>
                  </a:ext>
                </a:extLst>
              </p:cNvPr>
              <p:cNvSpPr/>
              <p:nvPr/>
            </p:nvSpPr>
            <p:spPr>
              <a:xfrm>
                <a:off x="498437" y="4844129"/>
                <a:ext cx="1690634" cy="1224184"/>
              </a:xfrm>
              <a:prstGeom prst="roundRect">
                <a:avLst>
                  <a:gd name="adj" fmla="val 10000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ru-RU" dirty="0"/>
              </a:p>
            </p:txBody>
          </p:sp>
        </p:grpSp>
        <p:pic>
          <p:nvPicPr>
            <p:cNvPr id="3074" name="Picture 2" descr="Маркетингові дослідження — шлях до ухвалення правильних стратегічних рішень">
              <a:extLst>
                <a:ext uri="{FF2B5EF4-FFF2-40B4-BE49-F238E27FC236}">
                  <a16:creationId xmlns:a16="http://schemas.microsoft.com/office/drawing/2014/main" id="{5D64890A-B9C8-AAF4-8851-4BB476F1D1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357" y="4868780"/>
              <a:ext cx="1640793" cy="117488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97178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48268F-7D1D-B5E3-EE65-C93153DFF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100" y="278213"/>
            <a:ext cx="7886700" cy="805648"/>
          </a:xfrm>
        </p:spPr>
        <p:txBody>
          <a:bodyPr>
            <a:normAutofit/>
          </a:bodyPr>
          <a:lstStyle/>
          <a:p>
            <a:r>
              <a:rPr lang="uk-UA" sz="25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 КОНКУРЕНТНІ ПЕРЕВАГИ ВИПУСКНИКІВ ПРОГРАМИ НА РИНКУ ПРАЦІ</a:t>
            </a:r>
            <a:endParaRPr lang="ru-RU" sz="25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9555B2B4-E1B6-BDBE-D811-047B70F45250}"/>
              </a:ext>
            </a:extLst>
          </p:cNvPr>
          <p:cNvGrpSpPr/>
          <p:nvPr/>
        </p:nvGrpSpPr>
        <p:grpSpPr>
          <a:xfrm>
            <a:off x="345412" y="1122547"/>
            <a:ext cx="8518674" cy="5633620"/>
            <a:chOff x="345412" y="1122547"/>
            <a:chExt cx="8518674" cy="5633620"/>
          </a:xfrm>
        </p:grpSpPr>
        <p:grpSp>
          <p:nvGrpSpPr>
            <p:cNvPr id="24" name="Группа 23">
              <a:extLst>
                <a:ext uri="{FF2B5EF4-FFF2-40B4-BE49-F238E27FC236}">
                  <a16:creationId xmlns:a16="http://schemas.microsoft.com/office/drawing/2014/main" id="{5BB45D75-4C3B-6BD6-7C77-B7662B72EFD3}"/>
                </a:ext>
              </a:extLst>
            </p:cNvPr>
            <p:cNvGrpSpPr/>
            <p:nvPr/>
          </p:nvGrpSpPr>
          <p:grpSpPr>
            <a:xfrm>
              <a:off x="345413" y="1122547"/>
              <a:ext cx="8453171" cy="979718"/>
              <a:chOff x="345413" y="1122547"/>
              <a:chExt cx="8453171" cy="1099360"/>
            </a:xfrm>
          </p:grpSpPr>
          <p:sp>
            <p:nvSpPr>
              <p:cNvPr id="7" name="Полилиния: фигура 6">
                <a:extLst>
                  <a:ext uri="{FF2B5EF4-FFF2-40B4-BE49-F238E27FC236}">
                    <a16:creationId xmlns:a16="http://schemas.microsoft.com/office/drawing/2014/main" id="{67A5F104-4754-282C-9ED9-7C5C09A4D135}"/>
                  </a:ext>
                </a:extLst>
              </p:cNvPr>
              <p:cNvSpPr/>
              <p:nvPr/>
            </p:nvSpPr>
            <p:spPr>
              <a:xfrm>
                <a:off x="345413" y="1122547"/>
                <a:ext cx="8453171" cy="1099360"/>
              </a:xfrm>
              <a:custGeom>
                <a:avLst/>
                <a:gdLst>
                  <a:gd name="connsiteX0" fmla="*/ 0 w 8453171"/>
                  <a:gd name="connsiteY0" fmla="*/ 153023 h 1530230"/>
                  <a:gd name="connsiteX1" fmla="*/ 153023 w 8453171"/>
                  <a:gd name="connsiteY1" fmla="*/ 0 h 1530230"/>
                  <a:gd name="connsiteX2" fmla="*/ 8300148 w 8453171"/>
                  <a:gd name="connsiteY2" fmla="*/ 0 h 1530230"/>
                  <a:gd name="connsiteX3" fmla="*/ 8453171 w 8453171"/>
                  <a:gd name="connsiteY3" fmla="*/ 153023 h 1530230"/>
                  <a:gd name="connsiteX4" fmla="*/ 8453171 w 8453171"/>
                  <a:gd name="connsiteY4" fmla="*/ 1377207 h 1530230"/>
                  <a:gd name="connsiteX5" fmla="*/ 8300148 w 8453171"/>
                  <a:gd name="connsiteY5" fmla="*/ 1530230 h 1530230"/>
                  <a:gd name="connsiteX6" fmla="*/ 153023 w 8453171"/>
                  <a:gd name="connsiteY6" fmla="*/ 1530230 h 1530230"/>
                  <a:gd name="connsiteX7" fmla="*/ 0 w 8453171"/>
                  <a:gd name="connsiteY7" fmla="*/ 1377207 h 1530230"/>
                  <a:gd name="connsiteX8" fmla="*/ 0 w 8453171"/>
                  <a:gd name="connsiteY8" fmla="*/ 153023 h 1530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453171" h="1530230">
                    <a:moveTo>
                      <a:pt x="0" y="153023"/>
                    </a:moveTo>
                    <a:cubicBezTo>
                      <a:pt x="0" y="68511"/>
                      <a:pt x="68511" y="0"/>
                      <a:pt x="153023" y="0"/>
                    </a:cubicBezTo>
                    <a:lnTo>
                      <a:pt x="8300148" y="0"/>
                    </a:lnTo>
                    <a:cubicBezTo>
                      <a:pt x="8384660" y="0"/>
                      <a:pt x="8453171" y="68511"/>
                      <a:pt x="8453171" y="153023"/>
                    </a:cubicBezTo>
                    <a:lnTo>
                      <a:pt x="8453171" y="1377207"/>
                    </a:lnTo>
                    <a:cubicBezTo>
                      <a:pt x="8453171" y="1461719"/>
                      <a:pt x="8384660" y="1530230"/>
                      <a:pt x="8300148" y="1530230"/>
                    </a:cubicBezTo>
                    <a:lnTo>
                      <a:pt x="153023" y="1530230"/>
                    </a:lnTo>
                    <a:cubicBezTo>
                      <a:pt x="68511" y="1530230"/>
                      <a:pt x="0" y="1461719"/>
                      <a:pt x="0" y="1377207"/>
                    </a:cubicBezTo>
                    <a:lnTo>
                      <a:pt x="0" y="153023"/>
                    </a:lnTo>
                    <a:close/>
                  </a:path>
                </a:pathLst>
              </a:custGeom>
              <a:solidFill>
                <a:srgbClr val="FDF0E7"/>
              </a:solidFill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31287" tIns="87630" rIns="87631" bIns="87630" numCol="1" spcCol="1270" anchor="t" anchorCtr="0">
                <a:noAutofit/>
              </a:bodyPr>
              <a:lstStyle/>
              <a:p>
                <a:pPr marL="0" lvl="0" indent="0" algn="just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uk-UA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розуміння методології </a:t>
                </a:r>
                <a:r>
                  <a:rPr lang="uk-UA" sz="1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проєктного</a:t>
                </a:r>
                <a:r>
                  <a:rPr lang="uk-UA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менеджменту та вміння працювати за визнаними міжнародними стандартами професійних організацій: </a:t>
                </a:r>
                <a:r>
                  <a:rPr lang="ru-RU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PM</a:t>
                </a:r>
                <a:r>
                  <a:rPr lang="uk-UA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І, </a:t>
                </a:r>
                <a:r>
                  <a:rPr lang="en-US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APM</a:t>
                </a:r>
                <a:r>
                  <a:rPr lang="uk-UA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:r>
                  <a:rPr lang="en-US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OGC</a:t>
                </a:r>
                <a:r>
                  <a:rPr lang="uk-UA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(</a:t>
                </a:r>
                <a:r>
                  <a:rPr lang="en-US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PRINCE</a:t>
                </a:r>
                <a:r>
                  <a:rPr lang="uk-UA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2) та </a:t>
                </a:r>
                <a:r>
                  <a:rPr lang="ru-RU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IPMA</a:t>
                </a:r>
                <a:r>
                  <a:rPr lang="uk-UA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у тому числі з використанням адаптивної методології управління </a:t>
                </a:r>
                <a:r>
                  <a:rPr lang="uk-UA" sz="1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проєктами</a:t>
                </a:r>
                <a:endParaRPr lang="ru-RU" sz="1600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4098" name="Picture 2" descr="Методологія Six Sigma ">
                <a:extLst>
                  <a:ext uri="{FF2B5EF4-FFF2-40B4-BE49-F238E27FC236}">
                    <a16:creationId xmlns:a16="http://schemas.microsoft.com/office/drawing/2014/main" id="{340AA78D-495A-E752-4BEC-C4231C878B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930" y="1165277"/>
                <a:ext cx="1625104" cy="995658"/>
              </a:xfrm>
              <a:prstGeom prst="roundRect">
                <a:avLst>
                  <a:gd name="adj" fmla="val 16667"/>
                </a:avLst>
              </a:prstGeom>
              <a:ln>
                <a:solidFill>
                  <a:srgbClr val="C00000"/>
                </a:solidFill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3" name="Группа 22">
              <a:extLst>
                <a:ext uri="{FF2B5EF4-FFF2-40B4-BE49-F238E27FC236}">
                  <a16:creationId xmlns:a16="http://schemas.microsoft.com/office/drawing/2014/main" id="{118BC514-751C-741A-5270-3974165AA74B}"/>
                </a:ext>
              </a:extLst>
            </p:cNvPr>
            <p:cNvGrpSpPr/>
            <p:nvPr/>
          </p:nvGrpSpPr>
          <p:grpSpPr>
            <a:xfrm>
              <a:off x="345414" y="2158722"/>
              <a:ext cx="8453171" cy="1099360"/>
              <a:chOff x="345413" y="2278364"/>
              <a:chExt cx="8453171" cy="1099360"/>
            </a:xfrm>
          </p:grpSpPr>
          <p:sp>
            <p:nvSpPr>
              <p:cNvPr id="13" name="Полилиния: фигура 12">
                <a:extLst>
                  <a:ext uri="{FF2B5EF4-FFF2-40B4-BE49-F238E27FC236}">
                    <a16:creationId xmlns:a16="http://schemas.microsoft.com/office/drawing/2014/main" id="{00C7A70E-2731-101E-6C4B-6B29D214D643}"/>
                  </a:ext>
                </a:extLst>
              </p:cNvPr>
              <p:cNvSpPr/>
              <p:nvPr/>
            </p:nvSpPr>
            <p:spPr>
              <a:xfrm>
                <a:off x="345413" y="2278364"/>
                <a:ext cx="8453171" cy="1099360"/>
              </a:xfrm>
              <a:custGeom>
                <a:avLst/>
                <a:gdLst>
                  <a:gd name="connsiteX0" fmla="*/ 0 w 8453171"/>
                  <a:gd name="connsiteY0" fmla="*/ 153023 h 1530230"/>
                  <a:gd name="connsiteX1" fmla="*/ 153023 w 8453171"/>
                  <a:gd name="connsiteY1" fmla="*/ 0 h 1530230"/>
                  <a:gd name="connsiteX2" fmla="*/ 8300148 w 8453171"/>
                  <a:gd name="connsiteY2" fmla="*/ 0 h 1530230"/>
                  <a:gd name="connsiteX3" fmla="*/ 8453171 w 8453171"/>
                  <a:gd name="connsiteY3" fmla="*/ 153023 h 1530230"/>
                  <a:gd name="connsiteX4" fmla="*/ 8453171 w 8453171"/>
                  <a:gd name="connsiteY4" fmla="*/ 1377207 h 1530230"/>
                  <a:gd name="connsiteX5" fmla="*/ 8300148 w 8453171"/>
                  <a:gd name="connsiteY5" fmla="*/ 1530230 h 1530230"/>
                  <a:gd name="connsiteX6" fmla="*/ 153023 w 8453171"/>
                  <a:gd name="connsiteY6" fmla="*/ 1530230 h 1530230"/>
                  <a:gd name="connsiteX7" fmla="*/ 0 w 8453171"/>
                  <a:gd name="connsiteY7" fmla="*/ 1377207 h 1530230"/>
                  <a:gd name="connsiteX8" fmla="*/ 0 w 8453171"/>
                  <a:gd name="connsiteY8" fmla="*/ 153023 h 1530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453171" h="1530230">
                    <a:moveTo>
                      <a:pt x="0" y="153023"/>
                    </a:moveTo>
                    <a:cubicBezTo>
                      <a:pt x="0" y="68511"/>
                      <a:pt x="68511" y="0"/>
                      <a:pt x="153023" y="0"/>
                    </a:cubicBezTo>
                    <a:lnTo>
                      <a:pt x="8300148" y="0"/>
                    </a:lnTo>
                    <a:cubicBezTo>
                      <a:pt x="8384660" y="0"/>
                      <a:pt x="8453171" y="68511"/>
                      <a:pt x="8453171" y="153023"/>
                    </a:cubicBezTo>
                    <a:lnTo>
                      <a:pt x="8453171" y="1377207"/>
                    </a:lnTo>
                    <a:cubicBezTo>
                      <a:pt x="8453171" y="1461719"/>
                      <a:pt x="8384660" y="1530230"/>
                      <a:pt x="8300148" y="1530230"/>
                    </a:cubicBezTo>
                    <a:lnTo>
                      <a:pt x="153023" y="1530230"/>
                    </a:lnTo>
                    <a:cubicBezTo>
                      <a:pt x="68511" y="1530230"/>
                      <a:pt x="0" y="1461719"/>
                      <a:pt x="0" y="1377207"/>
                    </a:cubicBezTo>
                    <a:lnTo>
                      <a:pt x="0" y="153023"/>
                    </a:lnTo>
                    <a:close/>
                  </a:path>
                </a:pathLst>
              </a:custGeom>
              <a:solidFill>
                <a:srgbClr val="F6F8FC"/>
              </a:solidFill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31287" tIns="87630" rIns="87631" bIns="87630" numCol="1" spcCol="1270" anchor="t" anchorCtr="0">
                <a:noAutofit/>
              </a:bodyPr>
              <a:lstStyle/>
              <a:p>
                <a:pPr lvl="0" algn="just"/>
                <a:r>
                  <a:rPr lang="uk-UA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практичні навички використання хмарних технологій для управління </a:t>
                </a:r>
                <a:r>
                  <a:rPr lang="uk-UA" sz="1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проєктами</a:t>
                </a:r>
                <a:r>
                  <a:rPr lang="uk-UA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та командно</a:t>
                </a:r>
                <a:r>
                  <a:rPr lang="uk-UA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ї</a:t>
                </a:r>
                <a:r>
                  <a:rPr lang="uk-UA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роботи; вміння ефективно керувати ризиками, успішно інтегрувати заходи з комунікацій, навчання та обміну знаннями у роботи </a:t>
                </a:r>
                <a:r>
                  <a:rPr lang="uk-UA" sz="1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проєкту</a:t>
                </a:r>
                <a:endParaRPr lang="ru-RU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4100" name="Picture 4" descr="Курсовий проект &quot;Хмарні технології на уроках інформатики&quot;">
                <a:extLst>
                  <a:ext uri="{FF2B5EF4-FFF2-40B4-BE49-F238E27FC236}">
                    <a16:creationId xmlns:a16="http://schemas.microsoft.com/office/drawing/2014/main" id="{002FD260-1D4E-DC55-8BDB-E43EB51456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930" y="2333189"/>
                <a:ext cx="1624825" cy="989710"/>
              </a:xfrm>
              <a:prstGeom prst="roundRect">
                <a:avLst>
                  <a:gd name="adj" fmla="val 16667"/>
                </a:avLst>
              </a:prstGeom>
              <a:ln>
                <a:solidFill>
                  <a:srgbClr val="0070C0"/>
                </a:solidFill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id="{D6C89D52-E811-AE35-7EFE-AF6C290E2963}"/>
                </a:ext>
              </a:extLst>
            </p:cNvPr>
            <p:cNvGrpSpPr/>
            <p:nvPr/>
          </p:nvGrpSpPr>
          <p:grpSpPr>
            <a:xfrm>
              <a:off x="345413" y="3312907"/>
              <a:ext cx="8453171" cy="1099360"/>
              <a:chOff x="345413" y="3451274"/>
              <a:chExt cx="8453171" cy="1099360"/>
            </a:xfrm>
          </p:grpSpPr>
          <p:sp>
            <p:nvSpPr>
              <p:cNvPr id="14" name="Полилиния: фигура 13">
                <a:extLst>
                  <a:ext uri="{FF2B5EF4-FFF2-40B4-BE49-F238E27FC236}">
                    <a16:creationId xmlns:a16="http://schemas.microsoft.com/office/drawing/2014/main" id="{FA76E5DA-EFFA-2D11-2D56-7D40E20B7DA0}"/>
                  </a:ext>
                </a:extLst>
              </p:cNvPr>
              <p:cNvSpPr/>
              <p:nvPr/>
            </p:nvSpPr>
            <p:spPr>
              <a:xfrm>
                <a:off x="345413" y="3451274"/>
                <a:ext cx="8453171" cy="1099360"/>
              </a:xfrm>
              <a:custGeom>
                <a:avLst/>
                <a:gdLst>
                  <a:gd name="connsiteX0" fmla="*/ 0 w 8453171"/>
                  <a:gd name="connsiteY0" fmla="*/ 153023 h 1530230"/>
                  <a:gd name="connsiteX1" fmla="*/ 153023 w 8453171"/>
                  <a:gd name="connsiteY1" fmla="*/ 0 h 1530230"/>
                  <a:gd name="connsiteX2" fmla="*/ 8300148 w 8453171"/>
                  <a:gd name="connsiteY2" fmla="*/ 0 h 1530230"/>
                  <a:gd name="connsiteX3" fmla="*/ 8453171 w 8453171"/>
                  <a:gd name="connsiteY3" fmla="*/ 153023 h 1530230"/>
                  <a:gd name="connsiteX4" fmla="*/ 8453171 w 8453171"/>
                  <a:gd name="connsiteY4" fmla="*/ 1377207 h 1530230"/>
                  <a:gd name="connsiteX5" fmla="*/ 8300148 w 8453171"/>
                  <a:gd name="connsiteY5" fmla="*/ 1530230 h 1530230"/>
                  <a:gd name="connsiteX6" fmla="*/ 153023 w 8453171"/>
                  <a:gd name="connsiteY6" fmla="*/ 1530230 h 1530230"/>
                  <a:gd name="connsiteX7" fmla="*/ 0 w 8453171"/>
                  <a:gd name="connsiteY7" fmla="*/ 1377207 h 1530230"/>
                  <a:gd name="connsiteX8" fmla="*/ 0 w 8453171"/>
                  <a:gd name="connsiteY8" fmla="*/ 153023 h 1530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453171" h="1530230">
                    <a:moveTo>
                      <a:pt x="0" y="153023"/>
                    </a:moveTo>
                    <a:cubicBezTo>
                      <a:pt x="0" y="68511"/>
                      <a:pt x="68511" y="0"/>
                      <a:pt x="153023" y="0"/>
                    </a:cubicBezTo>
                    <a:lnTo>
                      <a:pt x="8300148" y="0"/>
                    </a:lnTo>
                    <a:cubicBezTo>
                      <a:pt x="8384660" y="0"/>
                      <a:pt x="8453171" y="68511"/>
                      <a:pt x="8453171" y="153023"/>
                    </a:cubicBezTo>
                    <a:lnTo>
                      <a:pt x="8453171" y="1377207"/>
                    </a:lnTo>
                    <a:cubicBezTo>
                      <a:pt x="8453171" y="1461719"/>
                      <a:pt x="8384660" y="1530230"/>
                      <a:pt x="8300148" y="1530230"/>
                    </a:cubicBezTo>
                    <a:lnTo>
                      <a:pt x="153023" y="1530230"/>
                    </a:lnTo>
                    <a:cubicBezTo>
                      <a:pt x="68511" y="1530230"/>
                      <a:pt x="0" y="1461719"/>
                      <a:pt x="0" y="1377207"/>
                    </a:cubicBezTo>
                    <a:lnTo>
                      <a:pt x="0" y="153023"/>
                    </a:lnTo>
                    <a:close/>
                  </a:path>
                </a:pathLst>
              </a:custGeom>
              <a:solidFill>
                <a:srgbClr val="F1F8EC"/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31287" tIns="87630" rIns="87631" bIns="87630" numCol="1" spcCol="1270" anchor="t" anchorCtr="0">
                <a:noAutofit/>
              </a:bodyPr>
              <a:lstStyle/>
              <a:p>
                <a:pPr lvl="0" algn="just"/>
                <a:r>
                  <a:rPr lang="uk-UA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здатність ідентифікувати та розв’язувати складні задачі і проблеми </a:t>
                </a:r>
                <a:r>
                  <a:rPr lang="uk-UA" sz="1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проєктного</a:t>
                </a:r>
                <a:r>
                  <a:rPr lang="uk-UA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управління, здійснювати ефективне управління </a:t>
                </a:r>
                <a:r>
                  <a:rPr lang="uk-UA" sz="1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проєктами</a:t>
                </a:r>
                <a:r>
                  <a:rPr lang="uk-UA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на всіх стадіях </a:t>
                </a:r>
                <a:r>
                  <a:rPr lang="uk-UA" sz="1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проєктного</a:t>
                </a:r>
                <a:r>
                  <a:rPr lang="uk-UA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циклу, приймати ефективні рішення щодо їх ресурсного та організаційного забезпечення</a:t>
                </a:r>
                <a:endParaRPr lang="ru-RU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4104" name="Picture 8" descr="Слайд 1">
                <a:extLst>
                  <a:ext uri="{FF2B5EF4-FFF2-40B4-BE49-F238E27FC236}">
                    <a16:creationId xmlns:a16="http://schemas.microsoft.com/office/drawing/2014/main" id="{F726E639-B526-ED3D-46E7-67E91D4E785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930" y="3507403"/>
                <a:ext cx="1624825" cy="987101"/>
              </a:xfrm>
              <a:prstGeom prst="roundRect">
                <a:avLst>
                  <a:gd name="adj" fmla="val 16667"/>
                </a:avLst>
              </a:prstGeom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6" name="Группа 25">
              <a:extLst>
                <a:ext uri="{FF2B5EF4-FFF2-40B4-BE49-F238E27FC236}">
                  <a16:creationId xmlns:a16="http://schemas.microsoft.com/office/drawing/2014/main" id="{DA836FDB-4884-EB17-F240-D726782C9433}"/>
                </a:ext>
              </a:extLst>
            </p:cNvPr>
            <p:cNvGrpSpPr/>
            <p:nvPr/>
          </p:nvGrpSpPr>
          <p:grpSpPr>
            <a:xfrm>
              <a:off x="345412" y="4467092"/>
              <a:ext cx="8453171" cy="1099360"/>
              <a:chOff x="345414" y="4743828"/>
              <a:chExt cx="8453171" cy="1099360"/>
            </a:xfrm>
          </p:grpSpPr>
          <p:sp>
            <p:nvSpPr>
              <p:cNvPr id="21" name="Полилиния: фигура 20">
                <a:extLst>
                  <a:ext uri="{FF2B5EF4-FFF2-40B4-BE49-F238E27FC236}">
                    <a16:creationId xmlns:a16="http://schemas.microsoft.com/office/drawing/2014/main" id="{80D44CB8-C521-4345-AC57-CD38479654A3}"/>
                  </a:ext>
                </a:extLst>
              </p:cNvPr>
              <p:cNvSpPr/>
              <p:nvPr/>
            </p:nvSpPr>
            <p:spPr>
              <a:xfrm>
                <a:off x="345414" y="4743828"/>
                <a:ext cx="8453171" cy="1099360"/>
              </a:xfrm>
              <a:custGeom>
                <a:avLst/>
                <a:gdLst>
                  <a:gd name="connsiteX0" fmla="*/ 0 w 8453171"/>
                  <a:gd name="connsiteY0" fmla="*/ 153023 h 1530230"/>
                  <a:gd name="connsiteX1" fmla="*/ 153023 w 8453171"/>
                  <a:gd name="connsiteY1" fmla="*/ 0 h 1530230"/>
                  <a:gd name="connsiteX2" fmla="*/ 8300148 w 8453171"/>
                  <a:gd name="connsiteY2" fmla="*/ 0 h 1530230"/>
                  <a:gd name="connsiteX3" fmla="*/ 8453171 w 8453171"/>
                  <a:gd name="connsiteY3" fmla="*/ 153023 h 1530230"/>
                  <a:gd name="connsiteX4" fmla="*/ 8453171 w 8453171"/>
                  <a:gd name="connsiteY4" fmla="*/ 1377207 h 1530230"/>
                  <a:gd name="connsiteX5" fmla="*/ 8300148 w 8453171"/>
                  <a:gd name="connsiteY5" fmla="*/ 1530230 h 1530230"/>
                  <a:gd name="connsiteX6" fmla="*/ 153023 w 8453171"/>
                  <a:gd name="connsiteY6" fmla="*/ 1530230 h 1530230"/>
                  <a:gd name="connsiteX7" fmla="*/ 0 w 8453171"/>
                  <a:gd name="connsiteY7" fmla="*/ 1377207 h 1530230"/>
                  <a:gd name="connsiteX8" fmla="*/ 0 w 8453171"/>
                  <a:gd name="connsiteY8" fmla="*/ 153023 h 1530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453171" h="1530230">
                    <a:moveTo>
                      <a:pt x="0" y="153023"/>
                    </a:moveTo>
                    <a:cubicBezTo>
                      <a:pt x="0" y="68511"/>
                      <a:pt x="68511" y="0"/>
                      <a:pt x="153023" y="0"/>
                    </a:cubicBezTo>
                    <a:lnTo>
                      <a:pt x="8300148" y="0"/>
                    </a:lnTo>
                    <a:cubicBezTo>
                      <a:pt x="8384660" y="0"/>
                      <a:pt x="8453171" y="68511"/>
                      <a:pt x="8453171" y="153023"/>
                    </a:cubicBezTo>
                    <a:lnTo>
                      <a:pt x="8453171" y="1377207"/>
                    </a:lnTo>
                    <a:cubicBezTo>
                      <a:pt x="8453171" y="1461719"/>
                      <a:pt x="8384660" y="1530230"/>
                      <a:pt x="8300148" y="1530230"/>
                    </a:cubicBezTo>
                    <a:lnTo>
                      <a:pt x="153023" y="1530230"/>
                    </a:lnTo>
                    <a:cubicBezTo>
                      <a:pt x="68511" y="1530230"/>
                      <a:pt x="0" y="1461719"/>
                      <a:pt x="0" y="1377207"/>
                    </a:cubicBezTo>
                    <a:lnTo>
                      <a:pt x="0" y="153023"/>
                    </a:lnTo>
                    <a:close/>
                  </a:path>
                </a:pathLst>
              </a:custGeom>
              <a:solidFill>
                <a:srgbClr val="FFE5F5"/>
              </a:solidFill>
              <a:ln w="19050">
                <a:solidFill>
                  <a:srgbClr val="B018A9"/>
                </a:solidFill>
              </a:ln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31287" tIns="87630" rIns="87631" bIns="87630" numCol="1" spcCol="1270" anchor="t" anchorCtr="0">
                <a:noAutofit/>
              </a:bodyPr>
              <a:lstStyle/>
              <a:p>
                <a:pPr marL="0" lvl="0" indent="0" algn="just" defTabSz="1022350"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uk-UA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вміння інтегрувати інноваційний та інвестиційний процеси, залучати фінансові ресурси з різних джерел для практичного втілення </a:t>
                </a:r>
                <a:r>
                  <a:rPr lang="uk-UA" sz="1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проєктів</a:t>
                </a:r>
                <a:r>
                  <a:rPr lang="uk-UA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 управляти організаційними змінами, генерувати нові знання та інноваційні ідеї</a:t>
                </a:r>
              </a:p>
              <a:p>
                <a:pPr marL="0" lvl="0" indent="0" algn="just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ru-RU" sz="1600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4106" name="Picture 10" descr="На Житомирщині продовжують впроваджувати потужні інвестиційні проекти.  ПЕРЕЛІК - Житомирська обласна військова адміністрація">
                <a:extLst>
                  <a:ext uri="{FF2B5EF4-FFF2-40B4-BE49-F238E27FC236}">
                    <a16:creationId xmlns:a16="http://schemas.microsoft.com/office/drawing/2014/main" id="{7C749987-D16F-71D2-4773-BD71625584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929" y="4811312"/>
                <a:ext cx="1624826" cy="924141"/>
              </a:xfrm>
              <a:prstGeom prst="roundRect">
                <a:avLst>
                  <a:gd name="adj" fmla="val 16667"/>
                </a:avLst>
              </a:prstGeom>
              <a:ln>
                <a:solidFill>
                  <a:srgbClr val="B018A9"/>
                </a:solidFill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6" name="Группа 35">
              <a:extLst>
                <a:ext uri="{FF2B5EF4-FFF2-40B4-BE49-F238E27FC236}">
                  <a16:creationId xmlns:a16="http://schemas.microsoft.com/office/drawing/2014/main" id="{0A10083D-8A13-4BFD-4BA2-7B0C0B8120C2}"/>
                </a:ext>
              </a:extLst>
            </p:cNvPr>
            <p:cNvGrpSpPr/>
            <p:nvPr/>
          </p:nvGrpSpPr>
          <p:grpSpPr>
            <a:xfrm>
              <a:off x="371051" y="5603815"/>
              <a:ext cx="8493035" cy="1152352"/>
              <a:chOff x="371051" y="5603815"/>
              <a:chExt cx="8493035" cy="1152352"/>
            </a:xfrm>
          </p:grpSpPr>
          <p:sp>
            <p:nvSpPr>
              <p:cNvPr id="27" name="Прямоугольник: скругленные углы 26">
                <a:extLst>
                  <a:ext uri="{FF2B5EF4-FFF2-40B4-BE49-F238E27FC236}">
                    <a16:creationId xmlns:a16="http://schemas.microsoft.com/office/drawing/2014/main" id="{7B7766E7-E3B3-2FF7-84F1-3AC2DFBBE34E}"/>
                  </a:ext>
                </a:extLst>
              </p:cNvPr>
              <p:cNvSpPr/>
              <p:nvPr/>
            </p:nvSpPr>
            <p:spPr>
              <a:xfrm>
                <a:off x="371051" y="5608035"/>
                <a:ext cx="8453171" cy="1099359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1400" b="1" dirty="0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ПРОФЕСІЙНІ </a:t>
                </a:r>
              </a:p>
              <a:p>
                <a:r>
                  <a:rPr lang="uk-UA" sz="1400" b="1" dirty="0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ВМІННЯ ТА </a:t>
                </a:r>
              </a:p>
              <a:p>
                <a:r>
                  <a:rPr lang="uk-UA" sz="1400" b="1" dirty="0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НАВИЧКИ:</a:t>
                </a:r>
                <a:endParaRPr lang="ru-RU" sz="1400" b="1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9" name="Группа 28">
                <a:extLst>
                  <a:ext uri="{FF2B5EF4-FFF2-40B4-BE49-F238E27FC236}">
                    <a16:creationId xmlns:a16="http://schemas.microsoft.com/office/drawing/2014/main" id="{BC92C05A-3BB7-0299-7F0C-6FFBCA3C59B4}"/>
                  </a:ext>
                </a:extLst>
              </p:cNvPr>
              <p:cNvGrpSpPr/>
              <p:nvPr/>
            </p:nvGrpSpPr>
            <p:grpSpPr>
              <a:xfrm>
                <a:off x="1816024" y="5625544"/>
                <a:ext cx="1688851" cy="1120770"/>
                <a:chOff x="2062752" y="5664464"/>
                <a:chExt cx="1688851" cy="1120770"/>
              </a:xfrm>
            </p:grpSpPr>
            <p:pic>
              <p:nvPicPr>
                <p:cNvPr id="4114" name="Picture 18">
                  <a:extLst>
                    <a:ext uri="{FF2B5EF4-FFF2-40B4-BE49-F238E27FC236}">
                      <a16:creationId xmlns:a16="http://schemas.microsoft.com/office/drawing/2014/main" id="{71B33E10-F35A-50EB-FB9F-4442FF55CEF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62752" y="5664464"/>
                  <a:ext cx="1688851" cy="725092"/>
                </a:xfrm>
                <a:prstGeom prst="roundRect">
                  <a:avLst>
                    <a:gd name="adj" fmla="val 16667"/>
                  </a:avLst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  <a:effectLst>
                  <a:outerShdw blurRad="76200" dist="38100" dir="78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35716A7A-DE10-CC0F-9D62-6D98CA6EC4B1}"/>
                    </a:ext>
                  </a:extLst>
                </p:cNvPr>
                <p:cNvSpPr txBox="1"/>
                <p:nvPr/>
              </p:nvSpPr>
              <p:spPr>
                <a:xfrm>
                  <a:off x="2062752" y="6323569"/>
                  <a:ext cx="168885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uk-UA" sz="1200" dirty="0">
                      <a:solidFill>
                        <a:schemeClr val="bg2">
                          <a:lumMod val="25000"/>
                        </a:schemeClr>
                      </a:solidFill>
                    </a:rPr>
                    <a:t>Управління командою </a:t>
                  </a:r>
                </a:p>
                <a:p>
                  <a:pPr algn="ctr"/>
                  <a:r>
                    <a:rPr lang="uk-UA" sz="1200" dirty="0" err="1">
                      <a:solidFill>
                        <a:schemeClr val="bg2">
                          <a:lumMod val="25000"/>
                        </a:schemeClr>
                      </a:solidFill>
                    </a:rPr>
                    <a:t>проєкту</a:t>
                  </a:r>
                  <a:r>
                    <a:rPr lang="uk-UA" sz="1200" dirty="0">
                      <a:solidFill>
                        <a:schemeClr val="bg2">
                          <a:lumMod val="25000"/>
                        </a:schemeClr>
                      </a:solidFill>
                    </a:rPr>
                    <a:t> та лідерство </a:t>
                  </a:r>
                  <a:endParaRPr lang="ru-RU" sz="1200" dirty="0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</p:grpSp>
          <p:grpSp>
            <p:nvGrpSpPr>
              <p:cNvPr id="31" name="Группа 30">
                <a:extLst>
                  <a:ext uri="{FF2B5EF4-FFF2-40B4-BE49-F238E27FC236}">
                    <a16:creationId xmlns:a16="http://schemas.microsoft.com/office/drawing/2014/main" id="{D6E7F53E-8EE6-7DD6-8328-55AE7B22FA90}"/>
                  </a:ext>
                </a:extLst>
              </p:cNvPr>
              <p:cNvGrpSpPr/>
              <p:nvPr/>
            </p:nvGrpSpPr>
            <p:grpSpPr>
              <a:xfrm>
                <a:off x="3542787" y="5621277"/>
                <a:ext cx="1688851" cy="1129063"/>
                <a:chOff x="3781518" y="5664464"/>
                <a:chExt cx="1688851" cy="1129063"/>
              </a:xfrm>
            </p:grpSpPr>
            <p:pic>
              <p:nvPicPr>
                <p:cNvPr id="4116" name="Picture 20">
                  <a:extLst>
                    <a:ext uri="{FF2B5EF4-FFF2-40B4-BE49-F238E27FC236}">
                      <a16:creationId xmlns:a16="http://schemas.microsoft.com/office/drawing/2014/main" id="{E56C2EC8-E4F0-F9EC-8C01-6E2EEBD452A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62699" y="5664464"/>
                  <a:ext cx="1606244" cy="725092"/>
                </a:xfrm>
                <a:prstGeom prst="roundRect">
                  <a:avLst>
                    <a:gd name="adj" fmla="val 16667"/>
                  </a:avLst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  <a:effectLst>
                  <a:outerShdw blurRad="76200" dist="38100" dir="78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BB4BEC78-18FC-F23A-00DA-D84BFF716DC6}"/>
                    </a:ext>
                  </a:extLst>
                </p:cNvPr>
                <p:cNvSpPr txBox="1"/>
                <p:nvPr/>
              </p:nvSpPr>
              <p:spPr>
                <a:xfrm>
                  <a:off x="3781518" y="6331862"/>
                  <a:ext cx="168885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uk-UA" sz="1200" dirty="0">
                      <a:solidFill>
                        <a:schemeClr val="bg2">
                          <a:lumMod val="25000"/>
                        </a:schemeClr>
                      </a:solidFill>
                    </a:rPr>
                    <a:t>Грамотне ведення документації </a:t>
                  </a:r>
                  <a:r>
                    <a:rPr lang="uk-UA" sz="1200" dirty="0" err="1">
                      <a:solidFill>
                        <a:schemeClr val="bg2">
                          <a:lumMod val="25000"/>
                        </a:schemeClr>
                      </a:solidFill>
                    </a:rPr>
                    <a:t>проєкту</a:t>
                  </a:r>
                  <a:endParaRPr lang="ru-RU" sz="1200" dirty="0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</p:grpSp>
          <p:grpSp>
            <p:nvGrpSpPr>
              <p:cNvPr id="33" name="Группа 32">
                <a:extLst>
                  <a:ext uri="{FF2B5EF4-FFF2-40B4-BE49-F238E27FC236}">
                    <a16:creationId xmlns:a16="http://schemas.microsoft.com/office/drawing/2014/main" id="{084469CC-5527-192B-5C22-FED2D5DA7930}"/>
                  </a:ext>
                </a:extLst>
              </p:cNvPr>
              <p:cNvGrpSpPr/>
              <p:nvPr/>
            </p:nvGrpSpPr>
            <p:grpSpPr>
              <a:xfrm>
                <a:off x="5069692" y="5603815"/>
                <a:ext cx="2127902" cy="1152352"/>
                <a:chOff x="5266692" y="5668135"/>
                <a:chExt cx="2127902" cy="1152352"/>
              </a:xfrm>
            </p:grpSpPr>
            <p:pic>
              <p:nvPicPr>
                <p:cNvPr id="4118" name="Picture 22" descr="Комунікація влади з громадськістю: успіх чи провал? - MediaSapiens.">
                  <a:extLst>
                    <a:ext uri="{FF2B5EF4-FFF2-40B4-BE49-F238E27FC236}">
                      <a16:creationId xmlns:a16="http://schemas.microsoft.com/office/drawing/2014/main" id="{26B11CF4-71C4-F0DC-2B0F-990505B671F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80039" y="5668135"/>
                  <a:ext cx="1501209" cy="721421"/>
                </a:xfrm>
                <a:prstGeom prst="roundRect">
                  <a:avLst>
                    <a:gd name="adj" fmla="val 16667"/>
                  </a:avLst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  <a:effectLst>
                  <a:outerShdw blurRad="76200" dist="38100" dir="78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C5713163-8836-EC89-E5A4-A850FE483DDB}"/>
                    </a:ext>
                  </a:extLst>
                </p:cNvPr>
                <p:cNvSpPr txBox="1"/>
                <p:nvPr/>
              </p:nvSpPr>
              <p:spPr>
                <a:xfrm>
                  <a:off x="5266692" y="6358822"/>
                  <a:ext cx="212790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uk-UA" sz="1200" dirty="0">
                      <a:solidFill>
                        <a:schemeClr val="bg2">
                          <a:lumMod val="25000"/>
                        </a:schemeClr>
                      </a:solidFill>
                    </a:rPr>
                    <a:t>Комунікабельність та </a:t>
                  </a:r>
                </a:p>
                <a:p>
                  <a:pPr algn="ctr"/>
                  <a:r>
                    <a:rPr lang="uk-UA" sz="1150" dirty="0">
                      <a:solidFill>
                        <a:schemeClr val="bg2">
                          <a:lumMod val="25000"/>
                        </a:schemeClr>
                      </a:solidFill>
                    </a:rPr>
                    <a:t>навички ведення переговорів</a:t>
                  </a:r>
                  <a:endParaRPr lang="ru-RU" sz="1150" dirty="0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</p:grpSp>
          <p:grpSp>
            <p:nvGrpSpPr>
              <p:cNvPr id="35" name="Группа 34">
                <a:extLst>
                  <a:ext uri="{FF2B5EF4-FFF2-40B4-BE49-F238E27FC236}">
                    <a16:creationId xmlns:a16="http://schemas.microsoft.com/office/drawing/2014/main" id="{81624C5B-5390-AD2D-097A-E952070EEBF7}"/>
                  </a:ext>
                </a:extLst>
              </p:cNvPr>
              <p:cNvGrpSpPr/>
              <p:nvPr/>
            </p:nvGrpSpPr>
            <p:grpSpPr>
              <a:xfrm>
                <a:off x="7035649" y="5603815"/>
                <a:ext cx="1828437" cy="1131811"/>
                <a:chOff x="7035649" y="5603815"/>
                <a:chExt cx="1828437" cy="1131811"/>
              </a:xfrm>
            </p:grpSpPr>
            <p:pic>
              <p:nvPicPr>
                <p:cNvPr id="4120" name="Picture 24" descr="Share Information in LiquidPlanner Classic with the Projects View Widget |  LiquidPlanner">
                  <a:extLst>
                    <a:ext uri="{FF2B5EF4-FFF2-40B4-BE49-F238E27FC236}">
                      <a16:creationId xmlns:a16="http://schemas.microsoft.com/office/drawing/2014/main" id="{830015AD-E4A1-0441-50FE-F8091B17D5E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103630" y="5603815"/>
                  <a:ext cx="1501209" cy="742005"/>
                </a:xfrm>
                <a:prstGeom prst="roundRect">
                  <a:avLst>
                    <a:gd name="adj" fmla="val 16667"/>
                  </a:avLst>
                </a:prstGeom>
                <a:ln>
                  <a:noFill/>
                </a:ln>
                <a:effectLst>
                  <a:outerShdw blurRad="76200" dist="38100" dir="78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D9780CFD-97EC-C3E7-B2B1-F5B47FD660EB}"/>
                    </a:ext>
                  </a:extLst>
                </p:cNvPr>
                <p:cNvSpPr txBox="1"/>
                <p:nvPr/>
              </p:nvSpPr>
              <p:spPr>
                <a:xfrm>
                  <a:off x="7035649" y="6273961"/>
                  <a:ext cx="182843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uk-UA" sz="1200" dirty="0">
                      <a:solidFill>
                        <a:schemeClr val="bg2">
                          <a:lumMod val="25000"/>
                        </a:schemeClr>
                      </a:solidFill>
                    </a:rPr>
                    <a:t>Спеціалізоване програмне забезпечення </a:t>
                  </a:r>
                  <a:endParaRPr lang="ru-RU" sz="1200" dirty="0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099112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nataaleksa.narod.ru/personal.jpg">
            <a:extLst>
              <a:ext uri="{FF2B5EF4-FFF2-40B4-BE49-F238E27FC236}">
                <a16:creationId xmlns:a16="http://schemas.microsoft.com/office/drawing/2014/main" id="{AC44663F-FE33-2B37-2B80-BF9CD1901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682" y="119642"/>
            <a:ext cx="3345307" cy="24704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65A1E3-C700-09EF-2D6B-B886E71B3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56" y="747508"/>
            <a:ext cx="4888848" cy="1214674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uk-UA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Здобувши знання в сфері управління </a:t>
            </a:r>
            <a:r>
              <a:rPr lang="uk-UA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проєктами</a:t>
            </a:r>
            <a:r>
              <a:rPr lang="uk-UA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uk-UA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 ЗМОЖЕТЕ: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709D6B-ACD5-416D-CAFA-B956614FA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288" y="2752419"/>
            <a:ext cx="8207701" cy="474127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uk-UA" dirty="0"/>
              <a:t> </a:t>
            </a:r>
            <a:r>
              <a:rPr lang="uk-UA" b="1" dirty="0">
                <a:solidFill>
                  <a:srgbClr val="7030A0"/>
                </a:solidFill>
              </a:rPr>
              <a:t>Змінити </a:t>
            </a:r>
            <a:r>
              <a:rPr lang="uk-UA" dirty="0"/>
              <a:t>традиційний спосіб мислення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b="1" dirty="0">
                <a:solidFill>
                  <a:srgbClr val="7030A0"/>
                </a:solidFill>
              </a:rPr>
              <a:t>Адаптуватися</a:t>
            </a:r>
            <a:r>
              <a:rPr lang="uk-UA" dirty="0"/>
              <a:t> до змін і використовувати можливості, що відкриваються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b="1" dirty="0">
                <a:solidFill>
                  <a:srgbClr val="7030A0"/>
                </a:solidFill>
              </a:rPr>
              <a:t>Діяти</a:t>
            </a:r>
            <a:r>
              <a:rPr lang="uk-UA" dirty="0"/>
              <a:t> як лідер та підтримувати лідерство в інших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b="1" dirty="0">
                <a:solidFill>
                  <a:srgbClr val="7030A0"/>
                </a:solidFill>
              </a:rPr>
              <a:t>Розкрити</a:t>
            </a:r>
            <a:r>
              <a:rPr lang="uk-UA" dirty="0"/>
              <a:t> свої можливості / можливості свого бізнесу, використовуючи найефективніші технології управління </a:t>
            </a:r>
            <a:r>
              <a:rPr lang="uk-UA" dirty="0" err="1"/>
              <a:t>проєктами</a:t>
            </a:r>
            <a:endParaRPr lang="uk-UA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2840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E06EC5-026D-7642-7BF5-474515B77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02" y="626945"/>
            <a:ext cx="6609638" cy="540728"/>
          </a:xfrm>
        </p:spPr>
        <p:txBody>
          <a:bodyPr>
            <a:normAutofit/>
          </a:bodyPr>
          <a:lstStyle/>
          <a:p>
            <a:r>
              <a:rPr lang="uk-UA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КОРИСНА ІНФОРМАЦІЯ І КОНТАКТИ</a:t>
            </a:r>
            <a:endParaRPr lang="ru-RU" sz="28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49C2FDE-8F8D-9F43-CAAB-CFEC69A3F1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589" y="151269"/>
            <a:ext cx="1292585" cy="149208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71ABDBD-A4D1-FFF7-351A-7146A6AD0B78}"/>
              </a:ext>
            </a:extLst>
          </p:cNvPr>
          <p:cNvSpPr txBox="1"/>
          <p:nvPr/>
        </p:nvSpPr>
        <p:spPr>
          <a:xfrm>
            <a:off x="595501" y="3467257"/>
            <a:ext cx="3166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КОНТАКТИ</a:t>
            </a:r>
          </a:p>
          <a:p>
            <a:pPr algn="ctr"/>
            <a:r>
              <a:rPr lang="uk-UA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додаткової інформації</a:t>
            </a:r>
            <a:endParaRPr lang="ru-RU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E0BCFB-9951-ABA0-3076-DAE7BF5D5562}"/>
              </a:ext>
            </a:extLst>
          </p:cNvPr>
          <p:cNvSpPr txBox="1"/>
          <p:nvPr/>
        </p:nvSpPr>
        <p:spPr>
          <a:xfrm>
            <a:off x="5181327" y="3435210"/>
            <a:ext cx="3166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КОНТАКТИ</a:t>
            </a:r>
          </a:p>
          <a:p>
            <a:pPr algn="ctr"/>
            <a:r>
              <a:rPr lang="uk-UA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вступу</a:t>
            </a:r>
            <a:endParaRPr lang="ru-RU" b="1" i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1DDF7E-57B4-717A-0E55-1AFD0079A150}"/>
              </a:ext>
            </a:extLst>
          </p:cNvPr>
          <p:cNvSpPr txBox="1"/>
          <p:nvPr/>
        </p:nvSpPr>
        <p:spPr>
          <a:xfrm>
            <a:off x="595501" y="5327228"/>
            <a:ext cx="81481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 не обіцяємо, що навчатися буде легко, але ми гарантуємо, що результати навчання вас не розчарують!</a:t>
            </a:r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id="{A2E92A03-EFED-8B9C-B564-0A441C77DC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397474"/>
              </p:ext>
            </p:extLst>
          </p:nvPr>
        </p:nvGraphicFramePr>
        <p:xfrm>
          <a:off x="720322" y="1928294"/>
          <a:ext cx="7896203" cy="1031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4527">
                  <a:extLst>
                    <a:ext uri="{9D8B030D-6E8A-4147-A177-3AD203B41FA5}">
                      <a16:colId xmlns:a16="http://schemas.microsoft.com/office/drawing/2014/main" val="1728758915"/>
                    </a:ext>
                  </a:extLst>
                </a:gridCol>
                <a:gridCol w="1948441">
                  <a:extLst>
                    <a:ext uri="{9D8B030D-6E8A-4147-A177-3AD203B41FA5}">
                      <a16:colId xmlns:a16="http://schemas.microsoft.com/office/drawing/2014/main" val="3946671564"/>
                    </a:ext>
                  </a:extLst>
                </a:gridCol>
                <a:gridCol w="4293235">
                  <a:extLst>
                    <a:ext uri="{9D8B030D-6E8A-4147-A177-3AD203B41FA5}">
                      <a16:colId xmlns:a16="http://schemas.microsoft.com/office/drawing/2014/main" val="37181335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uk-UA" sz="13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Форма навчання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Тривалість навчання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3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Правила прийому на навчання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327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Денна</a:t>
                      </a:r>
                      <a:endParaRPr lang="ru-R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рік 4 місяці</a:t>
                      </a:r>
                      <a:endParaRPr lang="uk-UA" sz="13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https://suitt.edu.ua/pravyla-pryjomu/</a:t>
                      </a:r>
                      <a:endParaRPr lang="ru-RU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180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Заочна</a:t>
                      </a:r>
                      <a:endParaRPr lang="ru-R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30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рік 4 місяці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231126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9B20D539-6D5F-73F6-5330-22D7F251FE22}"/>
              </a:ext>
            </a:extLst>
          </p:cNvPr>
          <p:cNvSpPr txBox="1"/>
          <p:nvPr/>
        </p:nvSpPr>
        <p:spPr>
          <a:xfrm>
            <a:off x="409754" y="4104855"/>
            <a:ext cx="3704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e-mail: tatiana.bezverkhniuk@gmail.com</a:t>
            </a:r>
            <a:endParaRPr lang="uk-UA" sz="1600" dirty="0"/>
          </a:p>
          <a:p>
            <a:pPr algn="ctr"/>
            <a:r>
              <a:rPr lang="uk-UA" sz="1600" dirty="0" err="1"/>
              <a:t>тел</a:t>
            </a:r>
            <a:r>
              <a:rPr lang="uk-UA" sz="1600" dirty="0"/>
              <a:t>: (067) 485-23-08</a:t>
            </a:r>
            <a:endParaRPr lang="ru-RU" sz="1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41A51A6-8C2A-E602-9142-18EC7E5CAA9D}"/>
              </a:ext>
            </a:extLst>
          </p:cNvPr>
          <p:cNvSpPr txBox="1"/>
          <p:nvPr/>
        </p:nvSpPr>
        <p:spPr>
          <a:xfrm>
            <a:off x="4912382" y="4069641"/>
            <a:ext cx="37041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/>
              <a:t>м. Одеса, вул. </a:t>
            </a:r>
            <a:r>
              <a:rPr lang="uk-UA" sz="1600" dirty="0" err="1"/>
              <a:t>Кузнечна</a:t>
            </a:r>
            <a:r>
              <a:rPr lang="uk-UA" sz="1600" dirty="0"/>
              <a:t>, 1</a:t>
            </a:r>
          </a:p>
          <a:p>
            <a:pPr algn="ctr"/>
            <a:r>
              <a:rPr lang="uk-UA" sz="1600" dirty="0"/>
              <a:t>Приймальна комісія ДУІТЗ, кабінет 108</a:t>
            </a:r>
            <a:endParaRPr lang="ru-RU" sz="1600" dirty="0"/>
          </a:p>
          <a:p>
            <a:pPr algn="ctr"/>
            <a:r>
              <a:rPr lang="uk-UA" sz="1600" dirty="0" err="1"/>
              <a:t>тел</a:t>
            </a:r>
            <a:r>
              <a:rPr lang="uk-UA" sz="1600" dirty="0"/>
              <a:t>: (048) 705-04-1</a:t>
            </a:r>
            <a:r>
              <a:rPr lang="en-US" sz="1600" dirty="0"/>
              <a:t>1</a:t>
            </a:r>
            <a:r>
              <a:rPr lang="uk-UA" sz="1600" dirty="0"/>
              <a:t> (з 9.00 до 16.00)</a:t>
            </a:r>
          </a:p>
          <a:p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16398948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888</TotalTime>
  <Words>863</Words>
  <Application>Microsoft Office PowerPoint</Application>
  <PresentationFormat>Экран (4:3)</PresentationFormat>
  <Paragraphs>107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ПРОФЕСІЯ ПРОДЖЕКТ-МЕНЕДЖЕРА (РМ) </vt:lpstr>
      <vt:lpstr>МЕТА   ПРОГРАМИ</vt:lpstr>
      <vt:lpstr>УНІКАЛЬНІСТЬ  ПРОГРАМИ</vt:lpstr>
      <vt:lpstr>КОМПЛЕКС ІННОВАЦІЙНИХ ДИСЦИПЛІН З ВИВЧЕННЯМ ЗА МОДУЛЬНИМ ПРИНЦИПОМ:</vt:lpstr>
      <vt:lpstr>КЛЮЧОВІ КОНКУРЕНТНІ ПЕРЕВАГИ ВИПУСКНИКІВ ПРОГРАМИ НА РИНКУ ПРАЦІ</vt:lpstr>
      <vt:lpstr>Здобувши знання в сфері управління проєктами  ВИ ЗМОЖЕТЕ:</vt:lpstr>
      <vt:lpstr>КОРИСНА ІНФОРМАЦІЯ І КОНТАКТИ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ОПП "Управління проєктами та програмами"</dc:title>
  <dc:creator>user</dc:creator>
  <cp:lastModifiedBy>admin</cp:lastModifiedBy>
  <cp:revision>53</cp:revision>
  <dcterms:created xsi:type="dcterms:W3CDTF">2022-01-25T03:55:50Z</dcterms:created>
  <dcterms:modified xsi:type="dcterms:W3CDTF">2025-05-13T07:35:34Z</dcterms:modified>
</cp:coreProperties>
</file>