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70" r:id="rId3"/>
    <p:sldId id="271" r:id="rId4"/>
    <p:sldId id="272" r:id="rId5"/>
    <p:sldId id="265" r:id="rId6"/>
    <p:sldId id="257" r:id="rId7"/>
    <p:sldId id="267" r:id="rId8"/>
    <p:sldId id="273" r:id="rId9"/>
    <p:sldId id="268" r:id="rId10"/>
    <p:sldId id="274" r:id="rId11"/>
    <p:sldId id="269" r:id="rId12"/>
    <p:sldId id="261" r:id="rId13"/>
    <p:sldId id="262" r:id="rId14"/>
    <p:sldId id="286" r:id="rId15"/>
    <p:sldId id="276" r:id="rId16"/>
    <p:sldId id="285" r:id="rId17"/>
    <p:sldId id="283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2" autoAdjust="0"/>
    <p:restoredTop sz="94660"/>
  </p:normalViewPr>
  <p:slideViewPr>
    <p:cSldViewPr>
      <p:cViewPr varScale="1">
        <p:scale>
          <a:sx n="91" d="100"/>
          <a:sy n="91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7215238" cy="42875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Репозитарій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таємниць: </a:t>
            </a:r>
            <a:b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пошук, доступ, використання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286520"/>
            <a:ext cx="22391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©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Бібліотека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ДУІТЗ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</a:t>
            </a:r>
            <a:r>
              <a:rPr lang="ru-RU" sz="2000" b="1" dirty="0" err="1" smtClean="0"/>
              <a:t>Агрегаційні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міжінституційні</a:t>
            </a:r>
            <a:r>
              <a:rPr lang="ru-RU" sz="2000" dirty="0" smtClean="0"/>
              <a:t> (належать </a:t>
            </a:r>
            <a:r>
              <a:rPr lang="ru-RU" sz="2000" dirty="0" err="1" smtClean="0"/>
              <a:t>консорціуму</a:t>
            </a:r>
            <a:r>
              <a:rPr lang="ru-RU" sz="2000" dirty="0" smtClean="0"/>
              <a:t> </a:t>
            </a:r>
            <a:r>
              <a:rPr lang="uk-UA" sz="2000" dirty="0" smtClean="0"/>
              <a:t>університетів</a:t>
            </a:r>
            <a:r>
              <a:rPr lang="en-US" sz="2000" dirty="0" smtClean="0"/>
              <a:t>). </a:t>
            </a:r>
            <a:endParaRPr lang="ru-RU" sz="2000" dirty="0" smtClean="0"/>
          </a:p>
          <a:p>
            <a:endParaRPr lang="uk-UA" sz="2000" dirty="0" smtClean="0"/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створена </a:t>
            </a:r>
            <a:r>
              <a:rPr lang="ru-RU" sz="2000" dirty="0" err="1" smtClean="0"/>
              <a:t>Федерація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цифрових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репозитаріїв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об'єднує</a:t>
            </a:r>
            <a:r>
              <a:rPr lang="ru-RU" sz="2000" dirty="0" smtClean="0"/>
              <a:t> 122 </a:t>
            </a:r>
            <a:r>
              <a:rPr lang="ru-RU" sz="2000" dirty="0" err="1" smtClean="0"/>
              <a:t>університетські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архіви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en-US" sz="2000" dirty="0" smtClean="0"/>
              <a:t>, </a:t>
            </a:r>
            <a:r>
              <a:rPr lang="uk-UA" sz="2000" dirty="0" smtClean="0"/>
              <a:t>а також існує </a:t>
            </a:r>
            <a:r>
              <a:rPr lang="ru-RU" sz="2000" dirty="0" err="1" smtClean="0"/>
              <a:t>японський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консорціум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репозиторіїв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відкритого</a:t>
            </a:r>
            <a:r>
              <a:rPr lang="ru-RU" sz="2000" dirty="0" smtClean="0"/>
              <a:t> доступу (</a:t>
            </a:r>
            <a:r>
              <a:rPr lang="en-US" sz="2000" dirty="0" smtClean="0"/>
              <a:t>https://jpcoar.org</a:t>
            </a:r>
            <a:r>
              <a:rPr lang="ru-RU" sz="2000" dirty="0" smtClean="0"/>
              <a:t>).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Український</a:t>
            </a:r>
            <a:r>
              <a:rPr lang="ru-RU" sz="2000" dirty="0" smtClean="0"/>
              <a:t> портал «</a:t>
            </a:r>
            <a:r>
              <a:rPr lang="ru-RU" sz="2000" dirty="0" err="1" smtClean="0"/>
              <a:t>Наукова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бібліотеки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В. </a:t>
            </a:r>
            <a:r>
              <a:rPr lang="en-US" sz="2000" dirty="0" smtClean="0"/>
              <a:t>I. </a:t>
            </a:r>
            <a:r>
              <a:rPr lang="ru-RU" sz="2000" dirty="0" err="1" smtClean="0"/>
              <a:t>Вернадського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прогресивний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проєкт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857496"/>
            <a:ext cx="9572660" cy="2579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357430"/>
            <a:ext cx="4714876" cy="2870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928802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оцифровані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, </a:t>
            </a:r>
            <a:r>
              <a:rPr lang="ru-RU" dirty="0" err="1" smtClean="0"/>
              <a:t>освітньої</a:t>
            </a:r>
            <a:r>
              <a:rPr lang="ru-RU" dirty="0" smtClean="0"/>
              <a:t>,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,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дослідника</a:t>
            </a:r>
            <a:r>
              <a:rPr lang="ru-RU" dirty="0" smtClean="0"/>
              <a:t>, </a:t>
            </a:r>
            <a:r>
              <a:rPr lang="ru-RU" dirty="0" err="1" smtClean="0"/>
              <a:t>інституції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 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Репозитарій</a:t>
            </a:r>
            <a:r>
              <a:rPr lang="ru-RU" dirty="0" smtClean="0"/>
              <a:t> ДУІТЗ створено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en-US" b="1" dirty="0" err="1" smtClean="0"/>
              <a:t>DSpace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завантаження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, </a:t>
            </a:r>
            <a:r>
              <a:rPr lang="ru-RU" dirty="0" err="1" smtClean="0"/>
              <a:t>опису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інституційного</a:t>
            </a:r>
            <a:r>
              <a:rPr lang="ru-RU" dirty="0" smtClean="0"/>
              <a:t> </a:t>
            </a:r>
            <a:r>
              <a:rPr lang="ru-RU" dirty="0" err="1" smtClean="0"/>
              <a:t>репозитарію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файлових</a:t>
            </a:r>
            <a:r>
              <a:rPr lang="ru-RU" dirty="0" smtClean="0"/>
              <a:t> </a:t>
            </a:r>
            <a:r>
              <a:rPr lang="ru-RU" dirty="0" err="1" smtClean="0"/>
              <a:t>форматів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en-US" b="1" dirty="0" err="1" smtClean="0"/>
              <a:t>pdf</a:t>
            </a:r>
            <a:r>
              <a:rPr lang="en-US" b="1" dirty="0" smtClean="0"/>
              <a:t>, </a:t>
            </a:r>
            <a:r>
              <a:rPr lang="en-US" b="1" dirty="0" err="1" smtClean="0"/>
              <a:t>ppt</a:t>
            </a:r>
            <a:r>
              <a:rPr lang="en-US" b="1" dirty="0" smtClean="0"/>
              <a:t>, </a:t>
            </a:r>
            <a:r>
              <a:rPr lang="en-US" b="1" dirty="0" err="1" smtClean="0"/>
              <a:t>xls</a:t>
            </a:r>
            <a:r>
              <a:rPr lang="en-US" b="1" dirty="0" smtClean="0"/>
              <a:t>, jpg, gif, mp3, </a:t>
            </a:r>
            <a:r>
              <a:rPr lang="en-US" b="1" dirty="0" err="1" smtClean="0"/>
              <a:t>avi</a:t>
            </a:r>
            <a:r>
              <a:rPr lang="en-US" b="1" dirty="0" smtClean="0"/>
              <a:t>. </a:t>
            </a:r>
            <a:endParaRPr lang="uk-UA" b="1" dirty="0" smtClean="0"/>
          </a:p>
          <a:p>
            <a:endParaRPr lang="uk-UA" b="1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Види документів, які зберігають в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репозитаріях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429684" cy="1362456"/>
          </a:xfrm>
        </p:spPr>
        <p:txBody>
          <a:bodyPr/>
          <a:lstStyle/>
          <a:p>
            <a:r>
              <a:rPr lang="uk-UA" dirty="0" smtClean="0"/>
              <a:t>       </a:t>
            </a:r>
            <a:r>
              <a:rPr lang="uk-UA" sz="4000" dirty="0" smtClean="0"/>
              <a:t>Для чого потрібен </a:t>
            </a:r>
            <a:r>
              <a:rPr lang="uk-UA" sz="4000" dirty="0" err="1" smtClean="0"/>
              <a:t>репозитарій</a:t>
            </a:r>
            <a:r>
              <a:rPr lang="uk-UA" sz="4000" dirty="0" smtClean="0"/>
              <a:t>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4500594" cy="4714908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latin typeface="Georgia"/>
              </a:rPr>
              <a:t>● </a:t>
            </a:r>
            <a:r>
              <a:rPr lang="uk-UA" sz="2000" dirty="0" smtClean="0"/>
              <a:t>Для написання доповідей, рефератів, курсових та дипломних робіт, навчальних проєктів, а також наукових та дисертаційних досліджень</a:t>
            </a:r>
          </a:p>
          <a:p>
            <a:endParaRPr lang="uk-UA" sz="2000" dirty="0" smtClean="0"/>
          </a:p>
          <a:p>
            <a:r>
              <a:rPr lang="uk-UA" sz="2000" dirty="0" smtClean="0">
                <a:latin typeface="Georgia"/>
              </a:rPr>
              <a:t>● </a:t>
            </a:r>
            <a:r>
              <a:rPr lang="uk-UA" sz="2000" dirty="0" smtClean="0"/>
              <a:t>Для збереження в електронному вигляді наукового здобутку, створеного спільнотою університету</a:t>
            </a:r>
          </a:p>
          <a:p>
            <a:endParaRPr lang="uk-UA" sz="2000" dirty="0" smtClean="0"/>
          </a:p>
          <a:p>
            <a:r>
              <a:rPr lang="uk-UA" sz="2000" dirty="0" smtClean="0">
                <a:latin typeface="Georgia"/>
              </a:rPr>
              <a:t>● </a:t>
            </a:r>
            <a:r>
              <a:rPr lang="uk-UA" sz="2000" dirty="0" smtClean="0"/>
              <a:t>Для безперервного вільного доступу з будь-якої точки світу</a:t>
            </a:r>
          </a:p>
          <a:p>
            <a:endParaRPr lang="uk-UA" sz="2000" dirty="0" smtClean="0"/>
          </a:p>
          <a:p>
            <a:r>
              <a:rPr lang="uk-UA" sz="2000" dirty="0" smtClean="0">
                <a:latin typeface="Georgia"/>
              </a:rPr>
              <a:t>● </a:t>
            </a:r>
            <a:r>
              <a:rPr lang="uk-UA" sz="2000" dirty="0" smtClean="0"/>
              <a:t>Для розвитку наукової діяльності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714488"/>
            <a:ext cx="3071834" cy="482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600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Специфіка електронного архіву ДУІТЗ</a:t>
            </a:r>
            <a:endParaRPr lang="ru-RU" sz="4400" dirty="0"/>
          </a:p>
        </p:txBody>
      </p:sp>
      <p:pic>
        <p:nvPicPr>
          <p:cNvPr id="6" name="Рисунок 5" descr="ре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336"/>
            <a:ext cx="9144000" cy="289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00042"/>
            <a:ext cx="7058020" cy="1362456"/>
          </a:xfrm>
        </p:spPr>
        <p:txBody>
          <a:bodyPr/>
          <a:lstStyle/>
          <a:p>
            <a:r>
              <a:rPr lang="ru-RU" sz="3600" dirty="0" err="1" smtClean="0"/>
              <a:t>Нормативн</a:t>
            </a:r>
            <a:r>
              <a:rPr lang="uk-UA" sz="3600" dirty="0" smtClean="0"/>
              <a:t>і документи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2285992"/>
            <a:ext cx="4786346" cy="33671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000" dirty="0" smtClean="0"/>
              <a:t>Положення про </a:t>
            </a:r>
            <a:r>
              <a:rPr lang="uk-UA" sz="2000" dirty="0" err="1" smtClean="0"/>
              <a:t>репозитарій</a:t>
            </a:r>
            <a:r>
              <a:rPr lang="uk-UA" sz="2000" dirty="0" smtClean="0"/>
              <a:t> академічних  текстів ДУІТЗ</a:t>
            </a:r>
          </a:p>
          <a:p>
            <a:pPr marL="457200" indent="-457200">
              <a:buFont typeface="Wingdings 2"/>
              <a:buAutoNum type="arabicPeriod"/>
            </a:pPr>
            <a:r>
              <a:rPr lang="uk-UA" sz="2000" dirty="0" smtClean="0"/>
              <a:t>Договір приєднання про передачу невиключних прав на використання твору (для авторів публікацій)</a:t>
            </a:r>
            <a:endParaRPr lang="ru-RU" sz="2000" dirty="0" smtClean="0"/>
          </a:p>
          <a:p>
            <a:pPr marL="457200" indent="-457200">
              <a:buAutoNum type="arabicPeriod"/>
            </a:pPr>
            <a:endParaRPr lang="uk-UA" dirty="0" smtClean="0"/>
          </a:p>
        </p:txBody>
      </p:sp>
      <p:pic>
        <p:nvPicPr>
          <p:cNvPr id="4" name="Рисунок 3" descr="Sca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714776" cy="514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c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357694"/>
            <a:ext cx="493176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7358114" cy="5304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8305800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Основні фонди</a:t>
            </a:r>
            <a:endParaRPr lang="ru-RU" sz="4000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71678"/>
            <a:ext cx="3760880" cy="264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8305800" cy="1143000"/>
          </a:xfrm>
        </p:spPr>
        <p:txBody>
          <a:bodyPr>
            <a:normAutofit/>
          </a:bodyPr>
          <a:lstStyle/>
          <a:p>
            <a:r>
              <a:rPr lang="uk-UA" sz="3400" dirty="0" err="1" smtClean="0"/>
              <a:t>Підфонди</a:t>
            </a:r>
            <a:r>
              <a:rPr lang="uk-UA" sz="3400" dirty="0" smtClean="0"/>
              <a:t> і колекції</a:t>
            </a:r>
            <a:endParaRPr lang="ru-RU" sz="3400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525724" cy="4857784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7" y="3571876"/>
            <a:ext cx="354930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602475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456"/>
          </a:xfrm>
        </p:spPr>
        <p:txBody>
          <a:bodyPr/>
          <a:lstStyle/>
          <a:p>
            <a:pPr algn="ctr"/>
            <a:r>
              <a:rPr lang="uk-UA" sz="4000" dirty="0" smtClean="0"/>
              <a:t>Дякуємо за увагу!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45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Список використаних джерел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/>
              <a:t>Lynch C. A. Institutional repositories: Essential infrastructure for scholarship in the Digital Age [Electronic resource]</a:t>
            </a:r>
            <a:r>
              <a:rPr lang="uk-UA" dirty="0" smtClean="0"/>
              <a:t> </a:t>
            </a:r>
            <a:r>
              <a:rPr lang="en-US" dirty="0" smtClean="0"/>
              <a:t>// Association of Research Libraries. 2003. N. 226. P. l-7.</a:t>
            </a: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репозитарій</a:t>
            </a:r>
            <a:r>
              <a:rPr lang="ru-RU" dirty="0" smtClean="0"/>
              <a:t> </a:t>
            </a:r>
            <a:r>
              <a:rPr lang="ru-RU" dirty="0" err="1" smtClean="0"/>
              <a:t>академічних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: </a:t>
            </a:r>
            <a:r>
              <a:rPr lang="ru-RU" dirty="0" err="1" smtClean="0"/>
              <a:t>відкритий</a:t>
            </a:r>
            <a:r>
              <a:rPr lang="ru-RU" dirty="0" smtClean="0"/>
              <a:t> доступ</a:t>
            </a:r>
          </a:p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: </a:t>
            </a:r>
            <a:r>
              <a:rPr lang="ru-RU" dirty="0" err="1" smtClean="0"/>
              <a:t>монографія</a:t>
            </a:r>
            <a:r>
              <a:rPr lang="ru-RU" dirty="0" smtClean="0"/>
              <a:t> / О. С. </a:t>
            </a:r>
            <a:r>
              <a:rPr lang="ru-RU" dirty="0" err="1" smtClean="0"/>
              <a:t>Чмир</a:t>
            </a:r>
            <a:r>
              <a:rPr lang="ru-RU" dirty="0" smtClean="0"/>
              <a:t>, Т. К. Кваша,</a:t>
            </a:r>
          </a:p>
          <a:p>
            <a:pPr algn="just"/>
            <a:r>
              <a:rPr lang="ru-RU" dirty="0" smtClean="0"/>
              <a:t>Т. О. Ярошенко та </a:t>
            </a:r>
            <a:r>
              <a:rPr lang="ru-RU" dirty="0" err="1" smtClean="0"/>
              <a:t>ін</a:t>
            </a:r>
            <a:r>
              <a:rPr lang="ru-RU" dirty="0" smtClean="0"/>
              <a:t>. – К</a:t>
            </a:r>
            <a:r>
              <a:rPr lang="uk-UA" dirty="0" err="1" smtClean="0"/>
              <a:t>иїв</a:t>
            </a:r>
            <a:r>
              <a:rPr lang="ru-RU" dirty="0" smtClean="0"/>
              <a:t> : ДНУ «</a:t>
            </a:r>
            <a:r>
              <a:rPr lang="ru-RU" dirty="0" err="1" smtClean="0"/>
              <a:t>УкрІНТЕІ</a:t>
            </a:r>
            <a:r>
              <a:rPr lang="ru-RU" dirty="0" smtClean="0"/>
              <a:t>», 2017. 200 с.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142852"/>
            <a:ext cx="8327928" cy="1362456"/>
          </a:xfrm>
        </p:spPr>
        <p:txBody>
          <a:bodyPr/>
          <a:lstStyle/>
          <a:p>
            <a:pPr algn="ctr"/>
            <a:r>
              <a:rPr lang="uk-UA" sz="4000" dirty="0" smtClean="0"/>
              <a:t>Вільний доступ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714488"/>
            <a:ext cx="4714908" cy="48577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Минуло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34 роки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електронного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архіву</a:t>
            </a:r>
            <a:r>
              <a:rPr lang="ru-RU" sz="2000" dirty="0" smtClean="0"/>
              <a:t>: у </a:t>
            </a:r>
            <a:r>
              <a:rPr lang="ru-RU" sz="2000" dirty="0" err="1" smtClean="0"/>
              <a:t>серпні</a:t>
            </a:r>
            <a:r>
              <a:rPr lang="ru-RU" sz="2000" dirty="0" smtClean="0"/>
              <a:t> 1991 </a:t>
            </a:r>
            <a:r>
              <a:rPr lang="ru-RU" sz="2000" dirty="0" err="1" smtClean="0"/>
              <a:t>p</a:t>
            </a:r>
            <a:r>
              <a:rPr lang="ru-RU" sz="2000" dirty="0" smtClean="0"/>
              <a:t>. </a:t>
            </a:r>
            <a:r>
              <a:rPr lang="ru-RU" sz="2000" dirty="0" err="1" smtClean="0"/>
              <a:t>Фізик</a:t>
            </a:r>
            <a:r>
              <a:rPr lang="ru-RU" sz="2000" dirty="0" smtClean="0"/>
              <a:t> </a:t>
            </a:r>
            <a:r>
              <a:rPr lang="ru-RU" sz="2000" dirty="0" err="1" smtClean="0"/>
              <a:t>Пауль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Гінспарг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Лос</a:t>
            </a:r>
            <a:r>
              <a:rPr lang="ru-RU" sz="2000" dirty="0" smtClean="0"/>
              <a:t> </a:t>
            </a:r>
            <a:r>
              <a:rPr lang="ru-RU" sz="2000" dirty="0" err="1" smtClean="0"/>
              <a:t>Аламос</a:t>
            </a:r>
            <a:r>
              <a:rPr lang="ru-RU" sz="2000" dirty="0" smtClean="0"/>
              <a:t> (США) </a:t>
            </a:r>
            <a:r>
              <a:rPr lang="ru-RU" sz="2000" dirty="0" err="1" smtClean="0"/>
              <a:t>організував</a:t>
            </a:r>
            <a:r>
              <a:rPr lang="ru-RU" sz="2000" dirty="0" smtClean="0"/>
              <a:t> сервер </a:t>
            </a:r>
            <a:r>
              <a:rPr lang="en-US" sz="2000" b="1" dirty="0" smtClean="0"/>
              <a:t>arXiv.org</a:t>
            </a:r>
            <a:r>
              <a:rPr lang="ru-RU" sz="2000" dirty="0" smtClean="0"/>
              <a:t> для</a:t>
            </a:r>
          </a:p>
          <a:p>
            <a:r>
              <a:rPr lang="ru-RU" sz="2000" dirty="0" err="1" smtClean="0"/>
              <a:t>е-публікацій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фахівці</a:t>
            </a:r>
            <a:r>
              <a:rPr lang="ru-RU" sz="2000" dirty="0" smtClean="0"/>
              <a:t> могли, </a:t>
            </a:r>
            <a:r>
              <a:rPr lang="ru-RU" sz="2000" dirty="0" err="1" smtClean="0"/>
              <a:t>виклавши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препринти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дискутувати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обмінюватися</a:t>
            </a:r>
            <a:r>
              <a:rPr lang="ru-RU" sz="2000" dirty="0" smtClean="0"/>
              <a:t> думками. </a:t>
            </a:r>
            <a:r>
              <a:rPr lang="ru-RU" sz="2000" dirty="0" err="1" smtClean="0"/>
              <a:t>Наразі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(2 400 000 </a:t>
            </a:r>
            <a:r>
              <a:rPr lang="ru-RU" sz="2000" dirty="0" err="1" smtClean="0"/>
              <a:t>публікацій</a:t>
            </a:r>
            <a:r>
              <a:rPr lang="ru-RU" sz="2000" dirty="0" smtClean="0"/>
              <a:t>) </a:t>
            </a:r>
            <a:r>
              <a:rPr lang="ru-RU" sz="2000" dirty="0" err="1" smtClean="0"/>
              <a:t>відкритих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докорінно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змінив</a:t>
            </a:r>
            <a:r>
              <a:rPr lang="ru-RU" sz="2000" dirty="0" smtClean="0"/>
              <a:t> парадигму </a:t>
            </a:r>
            <a:r>
              <a:rPr lang="ru-RU" sz="2000" dirty="0" err="1" smtClean="0"/>
              <a:t>наукової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комунікації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1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714776" cy="471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articipants_at_Budapest_meeting,_December_1,_2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357430"/>
            <a:ext cx="1196340" cy="79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642918"/>
            <a:ext cx="8858312" cy="63579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Про кризу </a:t>
            </a:r>
            <a:r>
              <a:rPr lang="ru-RU" sz="1800" dirty="0" err="1" smtClean="0">
                <a:solidFill>
                  <a:schemeClr val="tx1"/>
                </a:solidFill>
              </a:rPr>
              <a:t>видань</a:t>
            </a:r>
            <a:r>
              <a:rPr lang="ru-RU" sz="1800" dirty="0" smtClean="0">
                <a:solidFill>
                  <a:schemeClr val="tx1"/>
                </a:solidFill>
              </a:rPr>
              <a:t> почали </a:t>
            </a:r>
            <a:r>
              <a:rPr lang="ru-RU" sz="1800" dirty="0" err="1" smtClean="0">
                <a:solidFill>
                  <a:schemeClr val="tx1"/>
                </a:solidFill>
              </a:rPr>
              <a:t>говорити</a:t>
            </a:r>
            <a:r>
              <a:rPr lang="ru-RU" sz="1800" dirty="0" smtClean="0">
                <a:solidFill>
                  <a:schemeClr val="tx1"/>
                </a:solidFill>
              </a:rPr>
              <a:t> як </a:t>
            </a:r>
            <a:r>
              <a:rPr lang="ru-RU" sz="1800" dirty="0" err="1" smtClean="0">
                <a:solidFill>
                  <a:schemeClr val="tx1"/>
                </a:solidFill>
              </a:rPr>
              <a:t>мінімум</a:t>
            </a:r>
            <a:r>
              <a:rPr lang="ru-RU" sz="1800" dirty="0" smtClean="0">
                <a:solidFill>
                  <a:schemeClr val="tx1"/>
                </a:solidFill>
              </a:rPr>
              <a:t> 40-50 </a:t>
            </a:r>
            <a:r>
              <a:rPr lang="ru-RU" sz="1800" dirty="0" err="1" smtClean="0">
                <a:solidFill>
                  <a:schemeClr val="tx1"/>
                </a:solidFill>
              </a:rPr>
              <a:t>років</a:t>
            </a:r>
            <a:r>
              <a:rPr lang="ru-RU" sz="1800" dirty="0" smtClean="0">
                <a:solidFill>
                  <a:schemeClr val="tx1"/>
                </a:solidFill>
              </a:rPr>
              <a:t> тому. </a:t>
            </a:r>
            <a:r>
              <a:rPr lang="ru-RU" sz="1800" dirty="0" err="1" smtClean="0">
                <a:solidFill>
                  <a:schemeClr val="tx1"/>
                </a:solidFill>
              </a:rPr>
              <a:t>Тривалі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дискусії</a:t>
            </a:r>
            <a:r>
              <a:rPr lang="ru-RU" sz="1800" dirty="0" smtClean="0">
                <a:solidFill>
                  <a:schemeClr val="tx1"/>
                </a:solidFill>
              </a:rPr>
              <a:t> про </a:t>
            </a:r>
            <a:r>
              <a:rPr lang="ru-RU" sz="1800" dirty="0" err="1" smtClean="0">
                <a:solidFill>
                  <a:schemeClr val="tx1"/>
                </a:solidFill>
              </a:rPr>
              <a:t>недосконалість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наявної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журнальної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моделі</a:t>
            </a:r>
            <a:r>
              <a:rPr lang="ru-RU" sz="1800" dirty="0" smtClean="0">
                <a:solidFill>
                  <a:schemeClr val="tx1"/>
                </a:solidFill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</a:rPr>
              <a:t>прагнення</a:t>
            </a:r>
            <a:r>
              <a:rPr lang="ru-RU" sz="1800" dirty="0" smtClean="0">
                <a:solidFill>
                  <a:schemeClr val="tx1"/>
                </a:solidFill>
              </a:rPr>
              <a:t> до </a:t>
            </a:r>
            <a:r>
              <a:rPr lang="ru-RU" sz="18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онлайнових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вільних</a:t>
            </a:r>
            <a:r>
              <a:rPr lang="ru-RU" sz="1800" dirty="0" smtClean="0">
                <a:solidFill>
                  <a:schemeClr val="tx1"/>
                </a:solidFill>
              </a:rPr>
              <a:t> для доступу, стали причиною </a:t>
            </a:r>
            <a:r>
              <a:rPr lang="ru-RU" sz="1800" dirty="0" err="1" smtClean="0">
                <a:solidFill>
                  <a:schemeClr val="tx1"/>
                </a:solidFill>
              </a:rPr>
              <a:t>появи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Будапештської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ініціативи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відкритого</a:t>
            </a:r>
            <a:r>
              <a:rPr lang="ru-RU" sz="1800" b="1" dirty="0" smtClean="0">
                <a:solidFill>
                  <a:schemeClr val="tx1"/>
                </a:solidFill>
              </a:rPr>
              <a:t> доступу (</a:t>
            </a:r>
            <a:r>
              <a:rPr lang="en-US" sz="1800" b="1" dirty="0" smtClean="0">
                <a:solidFill>
                  <a:schemeClr val="tx1"/>
                </a:solidFill>
              </a:rPr>
              <a:t>BOAI)</a:t>
            </a:r>
            <a:r>
              <a:rPr lang="uk-UA" sz="1800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Ініціативу</a:t>
            </a:r>
            <a:r>
              <a:rPr lang="ru-RU" sz="1800" dirty="0" smtClean="0">
                <a:solidFill>
                  <a:schemeClr val="tx1"/>
                </a:solidFill>
              </a:rPr>
              <a:t> проголосили 2 </a:t>
            </a:r>
            <a:r>
              <a:rPr lang="ru-RU" sz="1800" dirty="0" err="1" smtClean="0">
                <a:solidFill>
                  <a:schemeClr val="tx1"/>
                </a:solidFill>
              </a:rPr>
              <a:t>грудня</a:t>
            </a:r>
            <a:r>
              <a:rPr lang="ru-RU" sz="1800" dirty="0" smtClean="0">
                <a:solidFill>
                  <a:schemeClr val="tx1"/>
                </a:solidFill>
              </a:rPr>
              <a:t> 2001 </a:t>
            </a:r>
            <a:r>
              <a:rPr lang="ru-RU" sz="1800" dirty="0" err="1" smtClean="0">
                <a:solidFill>
                  <a:schemeClr val="tx1"/>
                </a:solidFill>
              </a:rPr>
              <a:t>p</a:t>
            </a:r>
            <a:r>
              <a:rPr lang="ru-RU" sz="1800" dirty="0" smtClean="0">
                <a:solidFill>
                  <a:schemeClr val="tx1"/>
                </a:solidFill>
              </a:rPr>
              <a:t>. на </a:t>
            </a:r>
            <a:r>
              <a:rPr lang="ru-RU" sz="1800" dirty="0" err="1" smtClean="0">
                <a:solidFill>
                  <a:schemeClr val="tx1"/>
                </a:solidFill>
              </a:rPr>
              <a:t>конференції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що</a:t>
            </a:r>
            <a:r>
              <a:rPr lang="ru-RU" sz="1800" dirty="0" smtClean="0">
                <a:solidFill>
                  <a:schemeClr val="tx1"/>
                </a:solidFill>
              </a:rPr>
              <a:t> проходила в </a:t>
            </a:r>
            <a:r>
              <a:rPr lang="ru-RU" sz="1800" dirty="0" err="1" smtClean="0">
                <a:solidFill>
                  <a:schemeClr val="tx1"/>
                </a:solidFill>
              </a:rPr>
              <a:t>Інституті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відкритого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суспільства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Будапешті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</a:rPr>
              <a:t>Під</a:t>
            </a:r>
            <a:r>
              <a:rPr lang="ru-RU" sz="1800" dirty="0" smtClean="0">
                <a:solidFill>
                  <a:schemeClr val="tx1"/>
                </a:solidFill>
              </a:rPr>
              <a:t> «</a:t>
            </a:r>
            <a:r>
              <a:rPr lang="ru-RU" sz="1800" b="1" dirty="0" err="1" smtClean="0">
                <a:solidFill>
                  <a:schemeClr val="tx1"/>
                </a:solidFill>
              </a:rPr>
              <a:t>відкритим</a:t>
            </a:r>
            <a:r>
              <a:rPr lang="ru-RU" sz="1800" b="1" dirty="0" smtClean="0">
                <a:solidFill>
                  <a:schemeClr val="tx1"/>
                </a:solidFill>
              </a:rPr>
              <a:t> доступом</a:t>
            </a:r>
            <a:r>
              <a:rPr lang="ru-RU" sz="1800" dirty="0" smtClean="0">
                <a:solidFill>
                  <a:schemeClr val="tx1"/>
                </a:solidFill>
              </a:rPr>
              <a:t>» до </a:t>
            </a:r>
            <a:r>
              <a:rPr lang="ru-RU" sz="1800" dirty="0" err="1" smtClean="0">
                <a:solidFill>
                  <a:schemeClr val="tx1"/>
                </a:solidFill>
              </a:rPr>
              <a:t>цієї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літератури</a:t>
            </a:r>
            <a:r>
              <a:rPr lang="ru-RU" sz="1800" dirty="0" smtClean="0">
                <a:solidFill>
                  <a:schemeClr val="tx1"/>
                </a:solidFill>
              </a:rPr>
              <a:t> ми </a:t>
            </a:r>
            <a:r>
              <a:rPr lang="ru-RU" sz="1800" dirty="0" err="1" smtClean="0">
                <a:solidFill>
                  <a:schemeClr val="tx1"/>
                </a:solidFill>
              </a:rPr>
              <a:t>розуміємо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доступність</a:t>
            </a:r>
            <a:r>
              <a:rPr lang="ru-RU" sz="1800" dirty="0" smtClean="0">
                <a:solidFill>
                  <a:schemeClr val="tx1"/>
                </a:solidFill>
              </a:rPr>
              <a:t> через </a:t>
            </a:r>
            <a:r>
              <a:rPr lang="ru-RU" sz="1800" dirty="0" err="1" smtClean="0">
                <a:solidFill>
                  <a:schemeClr val="tx1"/>
                </a:solidFill>
              </a:rPr>
              <a:t>публічний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Інтернет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що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дає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змогу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будь-якому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користувачеві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читати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завантажувати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копіювати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розповсюджувати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друкувати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шукати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через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посилання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зв'язуватися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повними</a:t>
            </a:r>
            <a:r>
              <a:rPr lang="ru-RU" sz="1800" dirty="0" smtClean="0">
                <a:solidFill>
                  <a:schemeClr val="tx1"/>
                </a:solidFill>
              </a:rPr>
              <a:t> текстами статей, </a:t>
            </a:r>
            <a:r>
              <a:rPr lang="ru-RU" sz="1800" dirty="0" err="1" smtClean="0">
                <a:solidFill>
                  <a:schemeClr val="tx1"/>
                </a:solidFill>
              </a:rPr>
              <a:t>використовувати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їх</a:t>
            </a:r>
            <a:r>
              <a:rPr lang="ru-RU" sz="1800" dirty="0" smtClean="0">
                <a:solidFill>
                  <a:schemeClr val="tx1"/>
                </a:solidFill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</a:rPr>
              <a:t>індексування</a:t>
            </a:r>
            <a:r>
              <a:rPr lang="ru-RU" sz="1800" dirty="0" smtClean="0">
                <a:solidFill>
                  <a:schemeClr val="tx1"/>
                </a:solidFill>
              </a:rPr>
              <a:t> при </a:t>
            </a:r>
            <a:r>
              <a:rPr lang="ru-RU" sz="1800" dirty="0" err="1" smtClean="0">
                <a:solidFill>
                  <a:schemeClr val="tx1"/>
                </a:solidFill>
              </a:rPr>
              <a:t>створенні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програмного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будь-яких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інших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законних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цілей</a:t>
            </a:r>
            <a:r>
              <a:rPr lang="ru-RU" sz="1800" dirty="0" smtClean="0">
                <a:solidFill>
                  <a:schemeClr val="tx1"/>
                </a:solidFill>
              </a:rPr>
              <a:t> без </a:t>
            </a:r>
            <a:r>
              <a:rPr lang="ru-RU" sz="18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юридичних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технічних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бар'єрів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крім</a:t>
            </a:r>
            <a:r>
              <a:rPr lang="ru-RU" sz="1800" dirty="0" smtClean="0">
                <a:solidFill>
                  <a:schemeClr val="tx1"/>
                </a:solidFill>
              </a:rPr>
              <a:t> тих, </a:t>
            </a:r>
            <a:r>
              <a:rPr lang="ru-RU" sz="1800" dirty="0" err="1" smtClean="0">
                <a:solidFill>
                  <a:schemeClr val="tx1"/>
                </a:solidFill>
              </a:rPr>
              <a:t>що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пов'язані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доступом до </a:t>
            </a:r>
            <a:r>
              <a:rPr lang="ru-RU" sz="1800" dirty="0" err="1" smtClean="0">
                <a:solidFill>
                  <a:schemeClr val="tx1"/>
                </a:solidFill>
              </a:rPr>
              <a:t>Інтернету</a:t>
            </a:r>
            <a:r>
              <a:rPr lang="ru-RU" sz="1800" dirty="0" smtClean="0">
                <a:solidFill>
                  <a:schemeClr val="tx1"/>
                </a:solidFill>
              </a:rPr>
              <a:t>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10_years_Budapest_Open_Access_Initiative_-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428868"/>
            <a:ext cx="3441435" cy="2286016"/>
          </a:xfrm>
          <a:prstGeom prst="rect">
            <a:avLst/>
          </a:prstGeom>
        </p:spPr>
      </p:pic>
      <p:pic>
        <p:nvPicPr>
          <p:cNvPr id="4" name="Рисунок 3" descr="Participants_at_Budapest_meeting,_December_1,_2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428868"/>
            <a:ext cx="428628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29124" y="1285860"/>
            <a:ext cx="4429156" cy="4929222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відкритий</a:t>
            </a:r>
            <a:r>
              <a:rPr lang="ru-RU" sz="2000" dirty="0" smtClean="0"/>
              <a:t> доступ до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забезпечується</a:t>
            </a:r>
            <a:r>
              <a:rPr lang="en-US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шляхами: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b="1" dirty="0" err="1" smtClean="0"/>
              <a:t>золотий</a:t>
            </a:r>
            <a:r>
              <a:rPr lang="ru-RU" sz="2000" dirty="0" smtClean="0"/>
              <a:t> - через </a:t>
            </a:r>
            <a:r>
              <a:rPr lang="ru-RU" sz="2000" dirty="0" err="1" smtClean="0"/>
              <a:t>журнали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відкритого</a:t>
            </a:r>
            <a:r>
              <a:rPr lang="ru-RU" sz="2000" dirty="0" smtClean="0"/>
              <a:t> доступу:</a:t>
            </a:r>
            <a:br>
              <a:rPr lang="ru-RU" sz="2000" dirty="0" smtClean="0"/>
            </a:b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статті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видань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en-US" sz="2000" dirty="0" smtClean="0"/>
              <a:t> </a:t>
            </a:r>
            <a:r>
              <a:rPr lang="ru-RU" sz="2000" dirty="0" err="1" smtClean="0"/>
              <a:t>безперешкодно</a:t>
            </a:r>
            <a:r>
              <a:rPr lang="en-US" sz="2000" dirty="0" smtClean="0"/>
              <a:t> </a:t>
            </a:r>
            <a:r>
              <a:rPr lang="ru-RU" sz="2000" dirty="0" err="1" smtClean="0"/>
              <a:t>доступні</a:t>
            </a:r>
            <a:r>
              <a:rPr lang="ru-RU" sz="2000" dirty="0" smtClean="0"/>
              <a:t> кожному.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b="1" dirty="0" err="1" smtClean="0"/>
              <a:t>зелений</a:t>
            </a:r>
            <a:r>
              <a:rPr lang="ru-RU" sz="2000" dirty="0" smtClean="0"/>
              <a:t> - через </a:t>
            </a:r>
            <a:r>
              <a:rPr lang="ru-RU" sz="2000" dirty="0" err="1" smtClean="0"/>
              <a:t>архіви</a:t>
            </a:r>
            <a:r>
              <a:rPr lang="ru-RU" sz="2000" dirty="0" smtClean="0"/>
              <a:t> (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репозитарії</a:t>
            </a:r>
            <a:r>
              <a:rPr lang="ru-RU" sz="2000" dirty="0" smtClean="0"/>
              <a:t>) </a:t>
            </a:r>
            <a:r>
              <a:rPr lang="ru-RU" sz="2000" dirty="0" err="1" smtClean="0"/>
              <a:t>відкритого</a:t>
            </a:r>
            <a:r>
              <a:rPr lang="en-US" sz="2000" dirty="0" smtClean="0"/>
              <a:t> </a:t>
            </a:r>
            <a:r>
              <a:rPr lang="ru-RU" sz="2000" dirty="0" smtClean="0"/>
              <a:t>доступу: </a:t>
            </a:r>
            <a:r>
              <a:rPr lang="ru-RU" sz="2000" dirty="0" err="1" smtClean="0"/>
              <a:t>створюються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депонування</a:t>
            </a:r>
            <a:r>
              <a:rPr lang="en-US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самоархівування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відкритих</a:t>
            </a:r>
            <a:r>
              <a:rPr lang="en-US" sz="2000" dirty="0" smtClean="0"/>
              <a:t> </a:t>
            </a:r>
            <a:r>
              <a:rPr lang="ru-RU" sz="2000" dirty="0" err="1" smtClean="0"/>
              <a:t>електронних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архівах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</a:t>
            </a:r>
            <a:r>
              <a:rPr lang="en-US" sz="2000" dirty="0" smtClean="0"/>
              <a:t> </a:t>
            </a:r>
            <a:r>
              <a:rPr lang="ru-RU" sz="2000" dirty="0" err="1" smtClean="0"/>
              <a:t>стандартів</a:t>
            </a:r>
            <a:r>
              <a:rPr lang="ru-RU" sz="2000" dirty="0" smtClean="0"/>
              <a:t> </a:t>
            </a:r>
            <a:r>
              <a:rPr lang="en-US" sz="2000" dirty="0" smtClean="0"/>
              <a:t>Open Archives Initiative.</a:t>
            </a:r>
            <a:endParaRPr lang="ru-RU" sz="2000" dirty="0"/>
          </a:p>
        </p:txBody>
      </p:sp>
      <p:pic>
        <p:nvPicPr>
          <p:cNvPr id="7" name="Рисунок 6" descr="1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3637187" cy="592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72400" cy="1362456"/>
          </a:xfrm>
        </p:spPr>
        <p:txBody>
          <a:bodyPr/>
          <a:lstStyle/>
          <a:p>
            <a:r>
              <a:rPr lang="uk-UA" sz="4000" dirty="0" smtClean="0"/>
              <a:t>Що таке </a:t>
            </a:r>
            <a:r>
              <a:rPr lang="uk-UA" sz="4000" dirty="0" err="1" smtClean="0"/>
              <a:t>репозитарій</a:t>
            </a:r>
            <a:r>
              <a:rPr lang="uk-UA" sz="4000" dirty="0" smtClean="0"/>
              <a:t>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3116"/>
            <a:ext cx="4429156" cy="386760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Найпростіше визначення (</a:t>
            </a:r>
            <a:r>
              <a:rPr lang="en-US" sz="2000" b="1" dirty="0" smtClean="0"/>
              <a:t>repository</a:t>
            </a:r>
            <a:r>
              <a:rPr lang="en-US" sz="2000" dirty="0" smtClean="0"/>
              <a:t>) – </a:t>
            </a:r>
            <a:r>
              <a:rPr lang="uk-UA" sz="2000" dirty="0" smtClean="0"/>
              <a:t>сховище.</a:t>
            </a:r>
          </a:p>
          <a:p>
            <a:endParaRPr lang="uk-UA" sz="2000" dirty="0" smtClean="0"/>
          </a:p>
          <a:p>
            <a:r>
              <a:rPr lang="ru-RU" sz="2000" dirty="0" smtClean="0"/>
              <a:t>«</a:t>
            </a:r>
            <a:r>
              <a:rPr lang="ru-RU" sz="2000" b="1" dirty="0" err="1" smtClean="0"/>
              <a:t>Інституційні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репозитарії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цифрові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зберігають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інтелектуальні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здобутки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науковця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спільноти</a:t>
            </a:r>
            <a:r>
              <a:rPr lang="ru-RU" sz="2000" dirty="0" smtClean="0"/>
              <a:t>» (меморандум </a:t>
            </a:r>
            <a:r>
              <a:rPr lang="ru-RU" sz="2000" dirty="0" err="1" smtClean="0"/>
              <a:t>Коаліції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Публікацій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Академічних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(</a:t>
            </a:r>
            <a:r>
              <a:rPr lang="en-US" sz="2000" dirty="0" smtClean="0"/>
              <a:t>SPARC)</a:t>
            </a:r>
            <a:r>
              <a:rPr lang="uk-UA" sz="2000" dirty="0" smtClean="0"/>
              <a:t>, 2002);</a:t>
            </a:r>
          </a:p>
          <a:p>
            <a:endParaRPr lang="uk-UA" dirty="0" smtClean="0"/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857364"/>
            <a:ext cx="3272378" cy="4433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5766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571480"/>
            <a:ext cx="8858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Репозитарій</a:t>
            </a:r>
            <a:r>
              <a:rPr lang="ru-RU" dirty="0" smtClean="0"/>
              <a:t> </a:t>
            </a:r>
            <a:r>
              <a:rPr lang="ru-RU" b="1" dirty="0" smtClean="0"/>
              <a:t>Державного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інтелектуальних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зв'язку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архів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, </a:t>
            </a:r>
            <a:r>
              <a:rPr lang="ru-RU" dirty="0" err="1" smtClean="0"/>
              <a:t>систематизує</a:t>
            </a:r>
            <a:r>
              <a:rPr lang="ru-RU" dirty="0" smtClean="0"/>
              <a:t> та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доступ до </a:t>
            </a:r>
            <a:r>
              <a:rPr lang="ru-RU" dirty="0" err="1" smtClean="0"/>
              <a:t>файлів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архівування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та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ДУІТЗ.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7772400" cy="1362456"/>
          </a:xfrm>
        </p:spPr>
        <p:txBody>
          <a:bodyPr/>
          <a:lstStyle/>
          <a:p>
            <a:r>
              <a:rPr lang="uk-UA" sz="4400" dirty="0" smtClean="0"/>
              <a:t>Види </a:t>
            </a:r>
            <a:r>
              <a:rPr lang="uk-UA" sz="4400" dirty="0" err="1" smtClean="0"/>
              <a:t>репозитаріїв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4488"/>
            <a:ext cx="9144000" cy="4143404"/>
          </a:xfrm>
        </p:spPr>
        <p:txBody>
          <a:bodyPr>
            <a:normAutofit/>
          </a:bodyPr>
          <a:lstStyle/>
          <a:p>
            <a:pPr marL="457200" indent="-457200"/>
            <a:r>
              <a:rPr lang="ru-RU" dirty="0" smtClean="0"/>
              <a:t>   </a:t>
            </a:r>
            <a:r>
              <a:rPr lang="ru-RU" sz="2000" dirty="0" smtClean="0"/>
              <a:t>1. </a:t>
            </a:r>
            <a:r>
              <a:rPr lang="ru-RU" sz="2000" b="1" dirty="0" err="1" smtClean="0"/>
              <a:t>Інституційні</a:t>
            </a:r>
            <a:r>
              <a:rPr lang="ru-RU" sz="2000" dirty="0" smtClean="0"/>
              <a:t> (належать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установі</a:t>
            </a:r>
            <a:r>
              <a:rPr lang="ru-RU" sz="2000" dirty="0" smtClean="0"/>
              <a:t>: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,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). Таких </a:t>
            </a:r>
            <a:r>
              <a:rPr lang="ru-RU" sz="2000" dirty="0" err="1" smtClean="0"/>
              <a:t>переважна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Найвідоміші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- </a:t>
            </a:r>
            <a:r>
              <a:rPr lang="ru-RU" sz="2000" dirty="0" err="1" smtClean="0"/>
              <a:t>репозитарій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Массачусетського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en-US" sz="2000" dirty="0" smtClean="0"/>
              <a:t>, </a:t>
            </a:r>
            <a:r>
              <a:rPr lang="ru-RU" sz="2000" dirty="0" err="1" smtClean="0"/>
              <a:t>архіви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Каліфорнійського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та Гарварду.</a:t>
            </a:r>
          </a:p>
          <a:p>
            <a:pPr marL="457200" indent="-457200"/>
            <a:endParaRPr lang="ru-RU" dirty="0" smtClean="0"/>
          </a:p>
          <a:p>
            <a:pPr marL="457200" indent="-457200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174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786874" cy="15716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2. </a:t>
            </a:r>
            <a:r>
              <a:rPr lang="ru-RU" b="1" dirty="0" err="1" smtClean="0"/>
              <a:t>Тематичні</a:t>
            </a:r>
            <a:r>
              <a:rPr lang="ru-RU" dirty="0" smtClean="0"/>
              <a:t> (</a:t>
            </a:r>
            <a:r>
              <a:rPr lang="ru-RU" dirty="0" err="1" smtClean="0"/>
              <a:t>охоплюють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дисципліну</a:t>
            </a:r>
            <a:r>
              <a:rPr lang="ru-RU" dirty="0" smtClean="0"/>
              <a:t>).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GitHub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PubMed</a:t>
            </a:r>
            <a:r>
              <a:rPr lang="en-US" dirty="0" smtClean="0"/>
              <a:t> Central (PMC)</a:t>
            </a:r>
            <a:r>
              <a:rPr lang="uk-UA" dirty="0" smtClean="0"/>
              <a:t> та </a:t>
            </a:r>
            <a:r>
              <a:rPr lang="uk-UA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останнього</a:t>
            </a:r>
            <a:r>
              <a:rPr lang="ru-RU" dirty="0" smtClean="0"/>
              <a:t>, то за </a:t>
            </a:r>
            <a:r>
              <a:rPr lang="ru-RU" dirty="0" err="1" smtClean="0"/>
              <a:t>вимогою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США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фінансовані</a:t>
            </a:r>
            <a:r>
              <a:rPr lang="ru-RU" dirty="0" smtClean="0"/>
              <a:t> </a:t>
            </a:r>
            <a:r>
              <a:rPr lang="ru-RU" dirty="0" err="1" smtClean="0"/>
              <a:t>інститутом</a:t>
            </a:r>
            <a:r>
              <a:rPr lang="ru-RU" dirty="0" smtClean="0"/>
              <a:t>,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архіві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тут </a:t>
            </a:r>
            <a:r>
              <a:rPr lang="ru-RU" dirty="0" err="1" smtClean="0"/>
              <a:t>зберігається</a:t>
            </a:r>
            <a:r>
              <a:rPr lang="uk-UA" dirty="0" smtClean="0"/>
              <a:t> понад</a:t>
            </a:r>
            <a:r>
              <a:rPr lang="ru-RU" dirty="0" smtClean="0"/>
              <a:t> 3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" name="Рисунок 5" descr="github-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59" y="3000372"/>
            <a:ext cx="6933641" cy="3416758"/>
          </a:xfrm>
          <a:prstGeom prst="rect">
            <a:avLst/>
          </a:prstGeom>
        </p:spPr>
      </p:pic>
      <p:pic>
        <p:nvPicPr>
          <p:cNvPr id="8" name="Рисунок 7" descr="github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2748809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64" y="1214422"/>
            <a:ext cx="8715436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   3. </a:t>
            </a:r>
            <a:r>
              <a:rPr lang="ru-RU" b="1" dirty="0" err="1" smtClean="0"/>
              <a:t>Урядові</a:t>
            </a:r>
            <a:r>
              <a:rPr lang="ru-RU" dirty="0" smtClean="0"/>
              <a:t> (належать </a:t>
            </a:r>
            <a:r>
              <a:rPr lang="ru-RU" dirty="0" err="1" smtClean="0"/>
              <a:t>державним</a:t>
            </a:r>
            <a:r>
              <a:rPr lang="ru-RU" dirty="0" smtClean="0"/>
              <a:t> структурам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та </a:t>
            </a:r>
            <a:r>
              <a:rPr lang="ru-RU" dirty="0" err="1" smtClean="0"/>
              <a:t>організації</a:t>
            </a:r>
            <a:r>
              <a:rPr lang="ru-RU" dirty="0" smtClean="0"/>
              <a:t> доступу до </a:t>
            </a:r>
            <a:r>
              <a:rPr lang="ru-RU" dirty="0" err="1" smtClean="0"/>
              <a:t>урядових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 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252"/>
            <a:ext cx="9144000" cy="458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2116</TotalTime>
  <Words>618</Words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Репозитарій без таємниць:  пошук, доступ, використання</vt:lpstr>
      <vt:lpstr>Вільний доступ</vt:lpstr>
      <vt:lpstr>Про кризу видань почали говорити як мінімум 40-50 років тому. Тривалі  дискусії про недосконалість наявної журнальної моделі та прагнення до створення онлайнових наукових ресурсів, вільних для доступу, стали причиною появи Будапештської ініціативи відкритого доступу (BOAI). Ініціативу проголосили 2 грудня 2001 p. на конференції, що проходила в Інституті відкритого суспільства в Будапешті.           «Під «відкритим доступом» до цієї літератури ми розуміємо її доступність через публічний Інтернет, що дає змогу будь-якому користувачеві читати, завантажувати, копіювати, розповсюджувати, друкувати, шукати чи через посилання зв'язуватися з повними текстами статей, використовувати їх для індексування при створенні програмного забезпечення чи будь-яких інших законних цілей без фінансових, юридичних чи технічних бар'єрів, крім тих, що пов'язані з доступом до Інтернету».  </vt:lpstr>
      <vt:lpstr>Слайд 4</vt:lpstr>
      <vt:lpstr>Що таке репозитарій?</vt:lpstr>
      <vt:lpstr>Слайд 6</vt:lpstr>
      <vt:lpstr>Види репозитаріїв</vt:lpstr>
      <vt:lpstr>Слайд 8</vt:lpstr>
      <vt:lpstr>Слайд 9</vt:lpstr>
      <vt:lpstr>Слайд 10</vt:lpstr>
      <vt:lpstr>Слайд 11</vt:lpstr>
      <vt:lpstr>       Для чого потрібен репозитарій?</vt:lpstr>
      <vt:lpstr>Специфіка електронного архіву ДУІТЗ</vt:lpstr>
      <vt:lpstr>Нормативні документи</vt:lpstr>
      <vt:lpstr>Основні фонди</vt:lpstr>
      <vt:lpstr>Підфонди і колекції</vt:lpstr>
      <vt:lpstr>Дякуємо за увагу!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139</cp:revision>
  <dcterms:created xsi:type="dcterms:W3CDTF">2025-09-18T10:09:00Z</dcterms:created>
  <dcterms:modified xsi:type="dcterms:W3CDTF">2026-04-10T10:16:11Z</dcterms:modified>
</cp:coreProperties>
</file>